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9"/>
  </p:notesMasterIdLst>
  <p:handoutMasterIdLst>
    <p:handoutMasterId r:id="rId60"/>
  </p:handoutMasterIdLst>
  <p:sldIdLst>
    <p:sldId id="256" r:id="rId2"/>
    <p:sldId id="262" r:id="rId3"/>
    <p:sldId id="257" r:id="rId4"/>
    <p:sldId id="258" r:id="rId5"/>
    <p:sldId id="261" r:id="rId6"/>
    <p:sldId id="268" r:id="rId7"/>
    <p:sldId id="269" r:id="rId8"/>
    <p:sldId id="297" r:id="rId9"/>
    <p:sldId id="267" r:id="rId10"/>
    <p:sldId id="301" r:id="rId11"/>
    <p:sldId id="292" r:id="rId12"/>
    <p:sldId id="263" r:id="rId13"/>
    <p:sldId id="270" r:id="rId14"/>
    <p:sldId id="260" r:id="rId15"/>
    <p:sldId id="259" r:id="rId16"/>
    <p:sldId id="264" r:id="rId17"/>
    <p:sldId id="266" r:id="rId18"/>
    <p:sldId id="271" r:id="rId19"/>
    <p:sldId id="272" r:id="rId20"/>
    <p:sldId id="274" r:id="rId21"/>
    <p:sldId id="280" r:id="rId22"/>
    <p:sldId id="265" r:id="rId23"/>
    <p:sldId id="299" r:id="rId24"/>
    <p:sldId id="303" r:id="rId25"/>
    <p:sldId id="275" r:id="rId26"/>
    <p:sldId id="276" r:id="rId27"/>
    <p:sldId id="314" r:id="rId28"/>
    <p:sldId id="315" r:id="rId29"/>
    <p:sldId id="316" r:id="rId30"/>
    <p:sldId id="278" r:id="rId31"/>
    <p:sldId id="279" r:id="rId32"/>
    <p:sldId id="281" r:id="rId33"/>
    <p:sldId id="282" r:id="rId34"/>
    <p:sldId id="283" r:id="rId35"/>
    <p:sldId id="28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04" r:id="rId46"/>
    <p:sldId id="286" r:id="rId47"/>
    <p:sldId id="285" r:id="rId48"/>
    <p:sldId id="287" r:id="rId49"/>
    <p:sldId id="289" r:id="rId50"/>
    <p:sldId id="293" r:id="rId51"/>
    <p:sldId id="295" r:id="rId52"/>
    <p:sldId id="296" r:id="rId53"/>
    <p:sldId id="288" r:id="rId54"/>
    <p:sldId id="294" r:id="rId55"/>
    <p:sldId id="290" r:id="rId56"/>
    <p:sldId id="291" r:id="rId57"/>
    <p:sldId id="302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92281" autoAdjust="0"/>
  </p:normalViewPr>
  <p:slideViewPr>
    <p:cSldViewPr snapToGrid="0">
      <p:cViewPr varScale="1">
        <p:scale>
          <a:sx n="81" d="100"/>
          <a:sy n="81" d="100"/>
        </p:scale>
        <p:origin x="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7CB2-3B8A-4247-9D59-1C4F8FDD5DD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EF9B3-F188-4413-B815-8D36B8C5F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0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54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4226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5333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7850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1832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3711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074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645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95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权重参数中有正有负，负代表对某种分类的决策有抑制作用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02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48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0827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92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9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4339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355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226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6226"/>
            <a:ext cx="10972800" cy="942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95EED50-B25C-497F-81A8-EB0F29C0669C}" type="datetime1">
              <a:rPr lang="zh-CN" altLang="en-US"/>
              <a:pPr/>
              <a:t>2022/5/7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7E8B3E4E-1350-4236-9228-6272F99577D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757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7" name="Shape 17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254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 userDrawn="1"/>
        </p:nvSpPr>
        <p:spPr>
          <a:xfrm>
            <a:off x="148232" y="747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人工神经网络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22.png"/><Relationship Id="rId21" Type="http://schemas.openxmlformats.org/officeDocument/2006/relationships/image" Target="../media/image37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211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0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3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5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64.png"/><Relationship Id="rId3" Type="http://schemas.openxmlformats.org/officeDocument/2006/relationships/image" Target="../media/image570.png"/><Relationship Id="rId21" Type="http://schemas.openxmlformats.org/officeDocument/2006/relationships/image" Target="../media/image67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17" Type="http://schemas.openxmlformats.org/officeDocument/2006/relationships/image" Target="../media/image63.png"/><Relationship Id="rId2" Type="http://schemas.openxmlformats.org/officeDocument/2006/relationships/image" Target="../media/image57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95.png"/><Relationship Id="rId19" Type="http://schemas.openxmlformats.org/officeDocument/2006/relationships/image" Target="../media/image65.png"/><Relationship Id="rId4" Type="http://schemas.openxmlformats.org/officeDocument/2006/relationships/image" Target="../media/image58.png"/><Relationship Id="rId14" Type="http://schemas.openxmlformats.org/officeDocument/2006/relationships/image" Target="../media/image94.png"/><Relationship Id="rId22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6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8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7.png"/><Relationship Id="rId30" Type="http://schemas.openxmlformats.org/officeDocument/2006/relationships/image" Target="../media/image8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93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12" Type="http://schemas.openxmlformats.org/officeDocument/2006/relationships/image" Target="../media/image92.png"/><Relationship Id="rId17" Type="http://schemas.openxmlformats.org/officeDocument/2006/relationships/image" Target="../media/image970.png"/><Relationship Id="rId2" Type="http://schemas.openxmlformats.org/officeDocument/2006/relationships/image" Target="../media/image99.png"/><Relationship Id="rId16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11" Type="http://schemas.openxmlformats.org/officeDocument/2006/relationships/image" Target="../media/image910.png"/><Relationship Id="rId5" Type="http://schemas.openxmlformats.org/officeDocument/2006/relationships/image" Target="../media/image101.png"/><Relationship Id="rId15" Type="http://schemas.openxmlformats.org/officeDocument/2006/relationships/image" Target="../media/image95.png"/><Relationship Id="rId10" Type="http://schemas.openxmlformats.org/officeDocument/2006/relationships/image" Target="../media/image103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Relationship Id="rId1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2.jpeg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0.png"/><Relationship Id="rId21" Type="http://schemas.openxmlformats.org/officeDocument/2006/relationships/image" Target="../media/image119.png"/><Relationship Id="rId7" Type="http://schemas.openxmlformats.org/officeDocument/2006/relationships/image" Target="../media/image1050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00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1030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0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2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13" Type="http://schemas.openxmlformats.org/officeDocument/2006/relationships/slide" Target="slide48.xml"/><Relationship Id="rId3" Type="http://schemas.openxmlformats.org/officeDocument/2006/relationships/image" Target="../media/image134.png"/><Relationship Id="rId7" Type="http://schemas.openxmlformats.org/officeDocument/2006/relationships/image" Target="../media/image1270.png"/><Relationship Id="rId12" Type="http://schemas.openxmlformats.org/officeDocument/2006/relationships/image" Target="../media/image13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11" Type="http://schemas.openxmlformats.org/officeDocument/2006/relationships/image" Target="../media/image1310.png"/><Relationship Id="rId5" Type="http://schemas.openxmlformats.org/officeDocument/2006/relationships/image" Target="../media/image1250.png"/><Relationship Id="rId10" Type="http://schemas.openxmlformats.org/officeDocument/2006/relationships/image" Target="../media/image1300.png"/><Relationship Id="rId4" Type="http://schemas.openxmlformats.org/officeDocument/2006/relationships/image" Target="../media/image1240.png"/><Relationship Id="rId9" Type="http://schemas.openxmlformats.org/officeDocument/2006/relationships/image" Target="../media/image129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eg"/><Relationship Id="rId4" Type="http://schemas.openxmlformats.org/officeDocument/2006/relationships/slide" Target="slide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 smtClean="0"/>
              <a:t>最优化技术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人工神经网络（</a:t>
            </a:r>
            <a:r>
              <a:rPr lang="en-US" altLang="zh-CN" dirty="0" smtClean="0"/>
              <a:t>ANN</a:t>
            </a:r>
            <a:r>
              <a:rPr lang="zh-CN" altLang="en-US" dirty="0" smtClean="0"/>
              <a:t>）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4032" y="4516438"/>
            <a:ext cx="9144000" cy="1655762"/>
          </a:xfrm>
        </p:spPr>
        <p:txBody>
          <a:bodyPr/>
          <a:lstStyle/>
          <a:p>
            <a:r>
              <a:rPr lang="zh-CN" altLang="en-US" dirty="0" smtClean="0"/>
              <a:t>                               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</a:t>
            </a:r>
            <a:r>
              <a:rPr lang="zh-CN" altLang="en-US" dirty="0" smtClean="0"/>
              <a:t>重庆大学 文静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交叉熵损失函数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19334" y="3149224"/>
                <a:ext cx="4064571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=−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altLang="zh-CN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34" y="3149224"/>
                <a:ext cx="4064571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210184" y="718457"/>
                <a:ext cx="6096000" cy="1938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:r>
                  <a:rPr lang="en-US" altLang="zh-CN" sz="2400" dirty="0"/>
                  <a:t>Given an example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/>
              </a:p>
              <a:p>
                <a:pPr lvl="0"/>
                <a:r>
                  <a:rPr lang="en-US" altLang="zh-CN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is the image and</a:t>
                </a:r>
              </a:p>
              <a:p>
                <a:pPr lvl="0"/>
                <a:r>
                  <a:rPr lang="en-US" altLang="zh-CN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is the (integer) label, and using the shorthand for the scores vector: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𝑠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r>
                        <a:rPr lang="en-US" altLang="zh-CN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184" y="718457"/>
                <a:ext cx="6096000" cy="1938992"/>
              </a:xfrm>
              <a:prstGeom prst="rect">
                <a:avLst/>
              </a:prstGeom>
              <a:blipFill>
                <a:blip r:embed="rId3"/>
                <a:stretch>
                  <a:fillRect l="-1600" t="-2516" b="-3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hape 8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962" y="1808942"/>
            <a:ext cx="1140230" cy="1179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组合 39"/>
          <p:cNvGrpSpPr/>
          <p:nvPr/>
        </p:nvGrpSpPr>
        <p:grpSpPr>
          <a:xfrm>
            <a:off x="9136403" y="3187841"/>
            <a:ext cx="2658900" cy="2374686"/>
            <a:chOff x="9136403" y="3187841"/>
            <a:chExt cx="2658900" cy="2374686"/>
          </a:xfrm>
        </p:grpSpPr>
        <p:sp>
          <p:nvSpPr>
            <p:cNvPr id="14" name="Shape 646"/>
            <p:cNvSpPr txBox="1"/>
            <p:nvPr/>
          </p:nvSpPr>
          <p:spPr>
            <a:xfrm>
              <a:off x="9136403" y="4373728"/>
              <a:ext cx="2658900" cy="1188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dirty="0">
                  <a:solidFill>
                    <a:srgbClr val="FF0000"/>
                  </a:solidFill>
                </a:rPr>
                <a:t>Softmax function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9377083" y="3187841"/>
              <a:ext cx="612742" cy="94543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450" y="3319738"/>
            <a:ext cx="6841873" cy="219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0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70" y="801381"/>
            <a:ext cx="5428571" cy="35619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25359" y="420536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>
                <a:solidFill>
                  <a:srgbClr val="1A1A1A"/>
                </a:solidFill>
                <a:latin typeface="-apple-system"/>
              </a:rPr>
              <a:t>z4 = w41*o1+w42*o2+w43*o3</a:t>
            </a:r>
          </a:p>
          <a:p>
            <a:r>
              <a:rPr lang="pl-PL" altLang="zh-CN" dirty="0">
                <a:solidFill>
                  <a:srgbClr val="1A1A1A"/>
                </a:solidFill>
                <a:latin typeface="-apple-system"/>
              </a:rPr>
              <a:t>z5 = </a:t>
            </a:r>
            <a:r>
              <a:rPr lang="pl-PL" altLang="zh-CN" dirty="0" smtClean="0">
                <a:solidFill>
                  <a:srgbClr val="1A1A1A"/>
                </a:solidFill>
                <a:latin typeface="-apple-system"/>
              </a:rPr>
              <a:t>w51*o1+w52*o2+w53*o3</a:t>
            </a:r>
            <a:endParaRPr lang="pl-PL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pl-PL" altLang="zh-CN" dirty="0">
                <a:solidFill>
                  <a:srgbClr val="1A1A1A"/>
                </a:solidFill>
                <a:latin typeface="-apple-system"/>
              </a:rPr>
              <a:t>z6 = </a:t>
            </a:r>
            <a:r>
              <a:rPr lang="pl-PL" altLang="zh-CN" dirty="0" smtClean="0">
                <a:solidFill>
                  <a:srgbClr val="1A1A1A"/>
                </a:solidFill>
                <a:latin typeface="-apple-system"/>
              </a:rPr>
              <a:t>w61*o1+w62*o2+w63*o3</a:t>
            </a:r>
            <a:endParaRPr lang="en-US" altLang="zh-CN" dirty="0" smtClean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dirty="0" smtClean="0">
                <a:solidFill>
                  <a:srgbClr val="1A1A1A"/>
                </a:solidFill>
                <a:latin typeface="-apple-system"/>
              </a:rPr>
              <a:t>则输出：</a:t>
            </a:r>
            <a:endParaRPr lang="pl-PL" altLang="zh-CN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883" y="5191166"/>
            <a:ext cx="398095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82356" y="936479"/>
            <a:ext cx="2779928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y=a( ω1x1+</a:t>
            </a:r>
            <a:r>
              <a:rPr lang="en-US" altLang="zh-CN" dirty="0"/>
              <a:t> </a:t>
            </a:r>
            <a:r>
              <a:rPr lang="en-US" altLang="zh-CN" dirty="0" smtClean="0"/>
              <a:t>ω2x2+ ω3x3-</a:t>
            </a:r>
            <a:r>
              <a:rPr lang="en-US" altLang="zh-CN" dirty="0" smtClean="0">
                <a:solidFill>
                  <a:srgbClr val="111111"/>
                </a:solidFill>
                <a:latin typeface="Consolas" panose="020B0609020204030204" pitchFamily="49" charset="0"/>
              </a:rPr>
              <a:t>θ)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6007395" y="936479"/>
            <a:ext cx="255182" cy="36933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952384" y="1392865"/>
            <a:ext cx="421910" cy="730839"/>
            <a:chOff x="5952384" y="1392865"/>
            <a:chExt cx="421910" cy="730839"/>
          </a:xfrm>
        </p:grpSpPr>
        <p:sp>
          <p:nvSpPr>
            <p:cNvPr id="7" name="下箭头 6"/>
            <p:cNvSpPr/>
            <p:nvPr/>
          </p:nvSpPr>
          <p:spPr>
            <a:xfrm>
              <a:off x="6096000" y="1392865"/>
              <a:ext cx="134679" cy="36150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52384" y="1754372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+b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32439" y="1412136"/>
            <a:ext cx="2820003" cy="1084812"/>
            <a:chOff x="3832439" y="1412136"/>
            <a:chExt cx="2820003" cy="1084812"/>
          </a:xfrm>
        </p:grpSpPr>
        <p:sp>
          <p:nvSpPr>
            <p:cNvPr id="10" name="文本框 9"/>
            <p:cNvSpPr txBox="1"/>
            <p:nvPr/>
          </p:nvSpPr>
          <p:spPr>
            <a:xfrm>
              <a:off x="3832439" y="2127616"/>
              <a:ext cx="2820003" cy="36933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y=a( ω1x1+</a:t>
              </a:r>
              <a:r>
                <a:rPr lang="en-US" altLang="zh-CN" dirty="0"/>
                <a:t> </a:t>
              </a:r>
              <a:r>
                <a:rPr lang="en-US" altLang="zh-CN" dirty="0" smtClean="0"/>
                <a:t>ω2x2+ ω3x3</a:t>
              </a:r>
              <a:r>
                <a:rPr lang="en-US" altLang="zh-CN" dirty="0" smtClean="0">
                  <a:solidFill>
                    <a:srgbClr val="002060"/>
                  </a:solidFill>
                </a:rPr>
                <a:t>+b</a:t>
              </a:r>
              <a:r>
                <a:rPr lang="en-US" altLang="zh-CN" dirty="0" smtClean="0">
                  <a:solidFill>
                    <a:srgbClr val="111111"/>
                  </a:solidFill>
                  <a:latin typeface="Consolas" panose="020B0609020204030204" pitchFamily="49" charset="0"/>
                </a:rPr>
                <a:t>)</a:t>
              </a:r>
              <a:endParaRPr lang="zh-CN" altLang="en-US" dirty="0"/>
            </a:p>
          </p:txBody>
        </p:sp>
        <p:sp>
          <p:nvSpPr>
            <p:cNvPr id="11" name="下箭头 10"/>
            <p:cNvSpPr/>
            <p:nvPr/>
          </p:nvSpPr>
          <p:spPr>
            <a:xfrm>
              <a:off x="4902199" y="1412136"/>
              <a:ext cx="340242" cy="6379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09325" y="2925348"/>
            <a:ext cx="527259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加权输入</a:t>
            </a:r>
            <a:r>
              <a:rPr lang="en-US" altLang="zh-CN" dirty="0" smtClean="0"/>
              <a:t>z= ω1x1+</a:t>
            </a:r>
            <a:r>
              <a:rPr lang="en-US" altLang="zh-CN" dirty="0"/>
              <a:t> </a:t>
            </a:r>
            <a:r>
              <a:rPr lang="en-US" altLang="zh-CN" dirty="0" smtClean="0"/>
              <a:t>ω2x2+ ω3x3</a:t>
            </a:r>
            <a:r>
              <a:rPr lang="en-US" altLang="zh-CN" dirty="0" smtClean="0">
                <a:solidFill>
                  <a:srgbClr val="002060"/>
                </a:solidFill>
              </a:rPr>
              <a:t>+b,</a:t>
            </a:r>
            <a:r>
              <a:rPr lang="zh-CN" altLang="en-US" dirty="0" smtClean="0">
                <a:solidFill>
                  <a:srgbClr val="002060"/>
                </a:solidFill>
              </a:rPr>
              <a:t>其中</a:t>
            </a:r>
            <a:r>
              <a:rPr lang="en-US" altLang="zh-CN" dirty="0" smtClean="0">
                <a:solidFill>
                  <a:srgbClr val="002060"/>
                </a:solidFill>
              </a:rPr>
              <a:t>b</a:t>
            </a:r>
            <a:r>
              <a:rPr lang="zh-CN" altLang="en-US" dirty="0" smtClean="0">
                <a:solidFill>
                  <a:srgbClr val="002060"/>
                </a:solidFill>
              </a:rPr>
              <a:t>为偏置</a:t>
            </a:r>
            <a:r>
              <a:rPr lang="en-US" altLang="zh-CN" dirty="0" smtClean="0">
                <a:solidFill>
                  <a:srgbClr val="002060"/>
                </a:solidFill>
              </a:rPr>
              <a:t>(bias)</a:t>
            </a:r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3876521" y="3386506"/>
            <a:ext cx="2731838" cy="1033697"/>
            <a:chOff x="3876521" y="3386506"/>
            <a:chExt cx="2731838" cy="1033697"/>
          </a:xfrm>
        </p:grpSpPr>
        <p:sp>
          <p:nvSpPr>
            <p:cNvPr id="15" name="文本框 14"/>
            <p:cNvSpPr txBox="1"/>
            <p:nvPr/>
          </p:nvSpPr>
          <p:spPr>
            <a:xfrm>
              <a:off x="3876521" y="4050871"/>
              <a:ext cx="2731838" cy="36933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z= ω1x1+</a:t>
              </a:r>
              <a:r>
                <a:rPr lang="en-US" altLang="zh-CN" dirty="0"/>
                <a:t> </a:t>
              </a:r>
              <a:r>
                <a:rPr lang="en-US" altLang="zh-CN" dirty="0" smtClean="0"/>
                <a:t>ω2x2+ ω3x3</a:t>
              </a:r>
              <a:r>
                <a:rPr lang="en-US" altLang="zh-CN" dirty="0" smtClean="0">
                  <a:solidFill>
                    <a:srgbClr val="002060"/>
                  </a:solidFill>
                </a:rPr>
                <a:t>+b*1</a:t>
              </a:r>
              <a:endParaRPr lang="zh-CN" altLang="en-US" dirty="0"/>
            </a:p>
          </p:txBody>
        </p:sp>
        <p:sp>
          <p:nvSpPr>
            <p:cNvPr id="16" name="下箭头 15"/>
            <p:cNvSpPr/>
            <p:nvPr/>
          </p:nvSpPr>
          <p:spPr>
            <a:xfrm>
              <a:off x="5072319" y="3386506"/>
              <a:ext cx="340242" cy="6379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46840" y="4833524"/>
            <a:ext cx="2667000" cy="1314451"/>
            <a:chOff x="1886934" y="4703839"/>
            <a:chExt cx="2667000" cy="1314451"/>
          </a:xfrm>
        </p:grpSpPr>
        <p:pic>
          <p:nvPicPr>
            <p:cNvPr id="17" name="Picture 4" descr="http://www.ruanyifeng.com/blogimg/asset/2017/bg20170712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934" y="4703839"/>
              <a:ext cx="2667000" cy="131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/>
            <p:cNvSpPr txBox="1"/>
            <p:nvPr/>
          </p:nvSpPr>
          <p:spPr>
            <a:xfrm>
              <a:off x="2424072" y="4804889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ω1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02330" y="5275270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ω2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355344" y="5566048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ω3</a:t>
              </a: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498728" y="4251597"/>
            <a:ext cx="926232" cy="887588"/>
            <a:chOff x="7498728" y="4251597"/>
            <a:chExt cx="926232" cy="887588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7857460" y="4477025"/>
              <a:ext cx="531628" cy="66216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8123274" y="45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498728" y="425159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</a:t>
              </a:r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42440" y="4893381"/>
            <a:ext cx="4652582" cy="1314451"/>
            <a:chOff x="5242440" y="4893381"/>
            <a:chExt cx="4652582" cy="1314451"/>
          </a:xfrm>
        </p:grpSpPr>
        <p:grpSp>
          <p:nvGrpSpPr>
            <p:cNvPr id="30" name="组合 29"/>
            <p:cNvGrpSpPr/>
            <p:nvPr/>
          </p:nvGrpSpPr>
          <p:grpSpPr>
            <a:xfrm>
              <a:off x="7228022" y="4893381"/>
              <a:ext cx="2667000" cy="1314451"/>
              <a:chOff x="1886934" y="4703839"/>
              <a:chExt cx="2667000" cy="1314451"/>
            </a:xfrm>
          </p:grpSpPr>
          <p:pic>
            <p:nvPicPr>
              <p:cNvPr id="31" name="Picture 4" descr="http://www.ruanyifeng.com/blogimg/asset/2017/bg2017071202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6934" y="4703839"/>
                <a:ext cx="2667000" cy="1314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文本框 31"/>
              <p:cNvSpPr txBox="1"/>
              <p:nvPr/>
            </p:nvSpPr>
            <p:spPr>
              <a:xfrm>
                <a:off x="2424072" y="4804889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ω1</a:t>
                </a:r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302330" y="5275270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ω2</a:t>
                </a:r>
                <a:endParaRPr lang="zh-CN" altLang="en-US" dirty="0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355344" y="5566048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ω3</a:t>
                </a:r>
                <a:endParaRPr lang="zh-CN" altLang="en-US" dirty="0"/>
              </a:p>
            </p:txBody>
          </p:sp>
        </p:grpSp>
        <p:sp>
          <p:nvSpPr>
            <p:cNvPr id="36" name="右箭头 35"/>
            <p:cNvSpPr/>
            <p:nvPr/>
          </p:nvSpPr>
          <p:spPr>
            <a:xfrm>
              <a:off x="5242440" y="5363763"/>
              <a:ext cx="1551765" cy="331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96401" y="3727971"/>
            <a:ext cx="3969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加权输入</a:t>
            </a:r>
            <a:r>
              <a:rPr lang="en-US" altLang="zh-CN" dirty="0" smtClean="0">
                <a:solidFill>
                  <a:srgbClr val="7030A0"/>
                </a:solidFill>
              </a:rPr>
              <a:t>z</a:t>
            </a:r>
            <a:r>
              <a:rPr lang="zh-CN" altLang="en-US" dirty="0" smtClean="0">
                <a:solidFill>
                  <a:srgbClr val="7030A0"/>
                </a:solidFill>
              </a:rPr>
              <a:t>可以看作两个向量的内积：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r>
              <a:rPr lang="zh-CN" altLang="en-US" dirty="0" smtClean="0">
                <a:solidFill>
                  <a:srgbClr val="7030A0"/>
                </a:solidFill>
              </a:rPr>
              <a:t>（</a:t>
            </a:r>
            <a:r>
              <a:rPr lang="en-US" altLang="zh-CN" dirty="0" smtClean="0">
                <a:solidFill>
                  <a:srgbClr val="7030A0"/>
                </a:solidFill>
              </a:rPr>
              <a:t>w1,w2,w3,b</a:t>
            </a:r>
            <a:r>
              <a:rPr lang="zh-CN" altLang="en-US" dirty="0" smtClean="0">
                <a:solidFill>
                  <a:srgbClr val="7030A0"/>
                </a:solidFill>
              </a:rPr>
              <a:t>）（</a:t>
            </a:r>
            <a:r>
              <a:rPr lang="en-US" altLang="zh-CN" dirty="0" smtClean="0">
                <a:solidFill>
                  <a:srgbClr val="7030A0"/>
                </a:solidFill>
              </a:rPr>
              <a:t>x1,x2,x3,1</a:t>
            </a:r>
            <a:r>
              <a:rPr lang="zh-CN" altLang="en-US" dirty="0" smtClean="0">
                <a:solidFill>
                  <a:srgbClr val="7030A0"/>
                </a:solidFill>
              </a:rPr>
              <a:t>）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rgbClr val="002060"/>
                </a:solidFill>
              </a:rPr>
              <a:t>注意</a:t>
            </a:r>
            <a:r>
              <a:rPr lang="zh-CN" altLang="en-US" dirty="0" smtClean="0"/>
              <a:t>：神经网络</a:t>
            </a:r>
            <a:r>
              <a:rPr lang="zh-CN" altLang="en-US" dirty="0"/>
              <a:t>的激活函数必须使用非线性函数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026" name="Picture 2" descr="https://ss0.bdstatic.com/70cFuHSh_Q1YnxGkpoWK1HF6hhy/it/u=2617156290,1553668324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05" y="2039752"/>
            <a:ext cx="2847589" cy="23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01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典型的神经元结构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797391" y="1633662"/>
            <a:ext cx="4348238" cy="3259281"/>
            <a:chOff x="3797391" y="1633662"/>
            <a:chExt cx="4348238" cy="325928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r="9978"/>
            <a:stretch/>
          </p:blipFill>
          <p:spPr>
            <a:xfrm>
              <a:off x="3797391" y="1633662"/>
              <a:ext cx="3664113" cy="3259281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7395103" y="2893970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输出</a:t>
              </a:r>
              <a:r>
                <a:rPr lang="en-US" altLang="zh-CN" dirty="0" smtClean="0"/>
                <a:t>y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/>
              <p:cNvSpPr/>
              <p:nvPr/>
            </p:nvSpPr>
            <p:spPr>
              <a:xfrm>
                <a:off x="6604001" y="2801484"/>
                <a:ext cx="452581" cy="461818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椭圆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1" y="2801484"/>
                <a:ext cx="452581" cy="461818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22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神经元</a:t>
            </a:r>
            <a:r>
              <a:rPr lang="zh-CN" altLang="en-US" dirty="0"/>
              <a:t>示例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1901952" y="4005072"/>
            <a:ext cx="3374136" cy="18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2624328" y="1984248"/>
            <a:ext cx="0" cy="24140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08248" y="2879598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630168" y="2762250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21024" y="3044952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03092" y="3090672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547872" y="3185160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26764" y="2862834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377184" y="3264408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794760" y="2643378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11624" y="4057140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area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334811" y="194341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House price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2937164" y="2410754"/>
            <a:ext cx="1071418" cy="1612606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633564" y="4005072"/>
            <a:ext cx="312836" cy="9144"/>
          </a:xfrm>
          <a:prstGeom prst="line">
            <a:avLst/>
          </a:prstGeom>
          <a:ln w="476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708391" y="2862834"/>
            <a:ext cx="308557" cy="3223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860072" y="3041904"/>
            <a:ext cx="822377" cy="646331"/>
            <a:chOff x="6860072" y="3041904"/>
            <a:chExt cx="822377" cy="64633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960073" y="3044952"/>
              <a:ext cx="722376" cy="0"/>
            </a:xfrm>
            <a:prstGeom prst="line">
              <a:avLst/>
            </a:prstGeom>
            <a:ln w="25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6860072" y="3041904"/>
              <a:ext cx="5984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area</a:t>
              </a:r>
            </a:p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16948" y="3041904"/>
            <a:ext cx="1342054" cy="696557"/>
            <a:chOff x="8016948" y="3041904"/>
            <a:chExt cx="1342054" cy="696557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8016948" y="3041904"/>
              <a:ext cx="722376" cy="0"/>
            </a:xfrm>
            <a:prstGeom prst="line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8706259" y="3092130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Price</a:t>
              </a:r>
            </a:p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419159" y="2349325"/>
            <a:ext cx="155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神经元</a:t>
            </a:r>
            <a:r>
              <a:rPr lang="en-US" altLang="zh-CN" dirty="0" smtClean="0"/>
              <a:t>neuron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6765584" y="4443984"/>
            <a:ext cx="2498930" cy="875627"/>
            <a:chOff x="6765584" y="4443984"/>
            <a:chExt cx="2498930" cy="875627"/>
          </a:xfrm>
        </p:grpSpPr>
        <p:sp>
          <p:nvSpPr>
            <p:cNvPr id="33" name="椭圆 32"/>
            <p:cNvSpPr/>
            <p:nvPr/>
          </p:nvSpPr>
          <p:spPr>
            <a:xfrm>
              <a:off x="7613903" y="4443984"/>
              <a:ext cx="308557" cy="3223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65584" y="4623054"/>
              <a:ext cx="822377" cy="646331"/>
              <a:chOff x="6860072" y="3041904"/>
              <a:chExt cx="822377" cy="646331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6960073" y="3044952"/>
                <a:ext cx="722376" cy="0"/>
              </a:xfrm>
              <a:prstGeom prst="line">
                <a:avLst/>
              </a:prstGeom>
              <a:ln w="25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>
                <a:off x="6860072" y="3041904"/>
                <a:ext cx="5984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area</a:t>
                </a:r>
              </a:p>
              <a:p>
                <a:r>
                  <a:rPr lang="en-US" altLang="zh-CN" dirty="0" smtClean="0"/>
                  <a:t>x1</a:t>
                </a:r>
                <a:endParaRPr lang="zh-CN" altLang="en-US" dirty="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922460" y="4623054"/>
              <a:ext cx="1342054" cy="696557"/>
              <a:chOff x="8016948" y="3041904"/>
              <a:chExt cx="1342054" cy="696557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8016948" y="3041904"/>
                <a:ext cx="722376" cy="0"/>
              </a:xfrm>
              <a:prstGeom prst="line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/>
              <p:cNvSpPr txBox="1"/>
              <p:nvPr/>
            </p:nvSpPr>
            <p:spPr>
              <a:xfrm>
                <a:off x="8706259" y="3092130"/>
                <a:ext cx="652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Price</a:t>
                </a:r>
              </a:p>
              <a:p>
                <a:r>
                  <a:rPr lang="en-US" altLang="zh-CN" dirty="0"/>
                  <a:t>y</a:t>
                </a:r>
                <a:endParaRPr lang="zh-CN" altLang="en-US" dirty="0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889807" y="3918640"/>
            <a:ext cx="911019" cy="646331"/>
            <a:chOff x="6889807" y="3918640"/>
            <a:chExt cx="911019" cy="646331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24592" y="4188650"/>
              <a:ext cx="657856" cy="255334"/>
            </a:xfrm>
            <a:prstGeom prst="line">
              <a:avLst/>
            </a:prstGeom>
            <a:ln w="25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889807" y="3918640"/>
              <a:ext cx="9110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address</a:t>
              </a:r>
            </a:p>
            <a:p>
              <a:r>
                <a:rPr lang="en-US" altLang="zh-CN" dirty="0" smtClean="0"/>
                <a:t>x2</a:t>
              </a:r>
              <a:endParaRPr lang="zh-CN" altLang="en-US" dirty="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73179" y="3155321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</a:t>
            </a:r>
            <a:r>
              <a:rPr lang="en-US" altLang="zh-CN" dirty="0" err="1" smtClean="0"/>
              <a:t>eLU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5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1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85037" y="574158"/>
            <a:ext cx="10515600" cy="57734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人工神经网络：神经单元连接成网络状。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输入层：</a:t>
            </a:r>
            <a:r>
              <a:rPr lang="zh-CN" altLang="en-US" sz="2000" dirty="0"/>
              <a:t>网络输入层的每个神经元代表了一个</a:t>
            </a:r>
            <a:r>
              <a:rPr lang="zh-CN" altLang="en-US" sz="2000" dirty="0" smtClean="0"/>
              <a:t>特征。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隐藏层：</a:t>
            </a:r>
            <a:r>
              <a:rPr lang="zh-CN" altLang="en-US" sz="2000" dirty="0"/>
              <a:t>隐藏层层数以及隐藏层神经元是由人工</a:t>
            </a:r>
            <a:r>
              <a:rPr lang="zh-CN" altLang="en-US" sz="2000" dirty="0" smtClean="0"/>
              <a:t>设定。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输出层：</a:t>
            </a:r>
            <a:r>
              <a:rPr lang="zh-CN" altLang="en-US" sz="2000" dirty="0"/>
              <a:t>输出层个数代表了</a:t>
            </a:r>
            <a:r>
              <a:rPr lang="zh-CN" altLang="en-US" sz="2000" b="1" dirty="0"/>
              <a:t>分类标签</a:t>
            </a:r>
            <a:r>
              <a:rPr lang="zh-CN" altLang="en-US" sz="2000" dirty="0"/>
              <a:t>的个数（在做二分类时，如果采用</a:t>
            </a:r>
            <a:r>
              <a:rPr lang="en-US" altLang="zh-CN" sz="2000" dirty="0"/>
              <a:t>sigmoid</a:t>
            </a:r>
            <a:r>
              <a:rPr lang="zh-CN" altLang="en-US" sz="2000" dirty="0"/>
              <a:t>分类器，输出层的神经元个数为</a:t>
            </a:r>
            <a:r>
              <a:rPr lang="en-US" altLang="zh-CN" sz="2000" dirty="0"/>
              <a:t>1</a:t>
            </a:r>
            <a:r>
              <a:rPr lang="zh-CN" altLang="en-US" sz="2000" dirty="0"/>
              <a:t>个；如果采用</a:t>
            </a:r>
            <a:r>
              <a:rPr lang="en-US" altLang="zh-CN" sz="2000" dirty="0" err="1"/>
              <a:t>softmax</a:t>
            </a:r>
            <a:r>
              <a:rPr lang="zh-CN" altLang="en-US" sz="2000" dirty="0"/>
              <a:t>分类器，输出层神经元个数为</a:t>
            </a:r>
            <a:r>
              <a:rPr lang="en-US" altLang="zh-CN" sz="2000" dirty="0"/>
              <a:t>2</a:t>
            </a:r>
            <a:r>
              <a:rPr lang="zh-CN" altLang="en-US" sz="2000" dirty="0"/>
              <a:t>个）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65" y="1095248"/>
            <a:ext cx="5390045" cy="29305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36051" y="1255058"/>
            <a:ext cx="2133600" cy="2770700"/>
          </a:xfrm>
          <a:prstGeom prst="rect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 smtClean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 smtClean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 smtClean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 smtClean="0">
              <a:solidFill>
                <a:srgbClr val="002060"/>
              </a:solidFill>
            </a:endParaRPr>
          </a:p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中间层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2050" name="Picture 2" descr="https://images2018.cnblogs.com/blog/1238724/201806/1238724-20180614161435658-6215510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24" y="1480112"/>
            <a:ext cx="3669898" cy="224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激活函数必须使用非线性</a:t>
            </a:r>
            <a:r>
              <a:rPr lang="zh-CN" altLang="en-US" sz="2400" dirty="0" smtClean="0"/>
              <a:t>函数</a:t>
            </a:r>
            <a:r>
              <a:rPr lang="zh-CN" altLang="en-US" sz="2400" dirty="0" smtClean="0">
                <a:solidFill>
                  <a:srgbClr val="002060"/>
                </a:solidFill>
              </a:rPr>
              <a:t>原因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如果使用线性函数，那么不管如何加深层数，总是存在</a:t>
            </a:r>
            <a:r>
              <a:rPr lang="zh-CN" altLang="en-US" sz="2000" dirty="0" smtClean="0"/>
              <a:t>与之等效</a:t>
            </a:r>
            <a:r>
              <a:rPr lang="zh-CN" altLang="en-US" sz="2000" dirty="0"/>
              <a:t>的“无隐藏层神经网络”。</a:t>
            </a:r>
            <a:endParaRPr lang="en-US" altLang="zh-CN" sz="2000" dirty="0"/>
          </a:p>
          <a:p>
            <a:pPr lvl="1"/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1748117" y="4204447"/>
            <a:ext cx="89826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若使</a:t>
            </a:r>
            <a:r>
              <a:rPr lang="zh-CN" altLang="en-US" sz="2000" dirty="0"/>
              <a:t>用</a:t>
            </a:r>
            <a:r>
              <a:rPr lang="en-US" altLang="zh-CN" sz="2000" dirty="0"/>
              <a:t>h(x</a:t>
            </a:r>
            <a:r>
              <a:rPr lang="en-US" altLang="zh-CN" sz="2000" dirty="0" smtClean="0"/>
              <a:t>)=cx</a:t>
            </a:r>
            <a:r>
              <a:rPr lang="zh-CN" altLang="en-US" sz="2000" dirty="0"/>
              <a:t>作为激活函数，</a:t>
            </a:r>
            <a:r>
              <a:rPr lang="zh-CN" altLang="en-US" sz="2000" dirty="0" smtClean="0"/>
              <a:t>使用二层</a:t>
            </a:r>
            <a:r>
              <a:rPr lang="zh-CN" altLang="en-US" sz="2000" dirty="0"/>
              <a:t>神经网络对应</a:t>
            </a:r>
            <a:r>
              <a:rPr lang="en-US" altLang="zh-CN" sz="2000" dirty="0"/>
              <a:t>y(x</a:t>
            </a:r>
            <a:r>
              <a:rPr lang="en-US" altLang="zh-CN" sz="2000" dirty="0" smtClean="0"/>
              <a:t>)=h(h(x)) </a:t>
            </a:r>
            <a:r>
              <a:rPr lang="zh-CN" altLang="en-US" sz="2000" dirty="0" smtClean="0"/>
              <a:t>运算，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即</a:t>
            </a:r>
            <a:r>
              <a:rPr lang="en-US" altLang="zh-CN" sz="2000" dirty="0"/>
              <a:t>y(x)=</a:t>
            </a:r>
            <a:r>
              <a:rPr lang="en-US" altLang="zh-CN" sz="2000" dirty="0" err="1" smtClean="0"/>
              <a:t>c×c×x</a:t>
            </a:r>
            <a:r>
              <a:rPr lang="en-US" altLang="zh-CN" sz="20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取</a:t>
            </a:r>
            <a:r>
              <a:rPr lang="en-US" altLang="zh-CN" sz="2000" dirty="0" smtClean="0"/>
              <a:t>a=c</a:t>
            </a:r>
            <a:r>
              <a:rPr lang="en-US" altLang="zh-CN" sz="2000" baseline="30000" dirty="0"/>
              <a:t>2</a:t>
            </a:r>
            <a:r>
              <a:rPr lang="en-US" altLang="zh-CN" sz="2000" dirty="0" smtClean="0"/>
              <a:t> </a:t>
            </a:r>
            <a:r>
              <a:rPr lang="zh-CN" altLang="en-US" sz="2000" dirty="0"/>
              <a:t>同样可以经过一次乘法来处理（即没有隐藏层的神经网络），因此激活函数必须使用非线性函数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67" y="1552448"/>
            <a:ext cx="4877784" cy="26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例：建立一个神经网络，用来识别数字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，图像大小为</a:t>
            </a:r>
            <a:r>
              <a:rPr lang="en-US" altLang="zh-CN" sz="2400" dirty="0" smtClean="0"/>
              <a:t>4*3</a:t>
            </a:r>
            <a:r>
              <a:rPr lang="zh-CN" altLang="en-US" sz="2400" dirty="0" smtClean="0"/>
              <a:t>的二值图像。</a:t>
            </a:r>
            <a:endParaRPr lang="zh-CN" altLang="en-US" sz="2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441538" y="5807117"/>
            <a:ext cx="693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全连接网络，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函数作为激活函数，哪个输出值大，属于哪类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2997643" y="1383076"/>
            <a:ext cx="5689729" cy="4345973"/>
            <a:chOff x="2997643" y="1383076"/>
            <a:chExt cx="5689729" cy="4345973"/>
          </a:xfrm>
        </p:grpSpPr>
        <p:grpSp>
          <p:nvGrpSpPr>
            <p:cNvPr id="142" name="组合 141"/>
            <p:cNvGrpSpPr/>
            <p:nvPr/>
          </p:nvGrpSpPr>
          <p:grpSpPr>
            <a:xfrm>
              <a:off x="3094621" y="1383076"/>
              <a:ext cx="5592751" cy="4345973"/>
              <a:chOff x="1457207" y="1563830"/>
              <a:chExt cx="5592751" cy="4345973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4" name="平行四边形 3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平行四边形 4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平行四边形 5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平行四边形 6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平行四边形 7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平行四边形 8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平行四边形 9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平行四边形 10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平行四边形 11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3787368" y="1563830"/>
                <a:ext cx="3262590" cy="4345973"/>
                <a:chOff x="4554015" y="1360967"/>
                <a:chExt cx="3262590" cy="4345973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3" name="直接箭头连接符 32"/>
              <p:cNvCxnSpPr>
                <a:stCxn id="13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13" idx="6"/>
                <a:endCxn id="29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13" idx="5"/>
                <a:endCxn id="28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19" idx="6"/>
                <a:endCxn id="27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19" idx="5"/>
                <a:endCxn id="29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9" idx="5"/>
                <a:endCxn id="28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14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14" idx="6"/>
                <a:endCxn id="29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14" idx="5"/>
                <a:endCxn id="28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>
                <a:stCxn id="20" idx="6"/>
                <a:endCxn id="27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>
                <a:stCxn id="20" idx="6"/>
                <a:endCxn id="29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/>
              <p:cNvCxnSpPr>
                <a:stCxn id="20" idx="6"/>
                <a:endCxn id="28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>
                <a:stCxn id="15" idx="6"/>
                <a:endCxn id="27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>
                <a:stCxn id="15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15" idx="6"/>
                <a:endCxn id="28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>
                <a:stCxn id="21" idx="6"/>
                <a:endCxn id="27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>
                <a:stCxn id="21" idx="6"/>
                <a:endCxn id="29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/>
              <p:cNvCxnSpPr>
                <a:stCxn id="21" idx="6"/>
                <a:endCxn id="28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/>
              <p:cNvCxnSpPr>
                <a:stCxn id="16" idx="6"/>
                <a:endCxn id="27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/>
              <p:cNvCxnSpPr>
                <a:stCxn id="16" idx="6"/>
                <a:endCxn id="29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/>
              <p:cNvCxnSpPr>
                <a:stCxn id="16" idx="6"/>
                <a:endCxn id="28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/>
              <p:cNvCxnSpPr>
                <a:stCxn id="22" idx="6"/>
                <a:endCxn id="27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/>
              <p:cNvCxnSpPr>
                <a:stCxn id="22" idx="6"/>
                <a:endCxn id="29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/>
              <p:cNvCxnSpPr>
                <a:stCxn id="22" idx="6"/>
                <a:endCxn id="28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/>
              <p:cNvCxnSpPr>
                <a:stCxn id="17" idx="7"/>
                <a:endCxn id="27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/>
              <p:cNvCxnSpPr>
                <a:stCxn id="17" idx="6"/>
                <a:endCxn id="29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/>
              <p:cNvCxnSpPr>
                <a:stCxn id="17" idx="6"/>
                <a:endCxn id="28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/>
              <p:cNvCxnSpPr>
                <a:stCxn id="23" idx="6"/>
                <a:endCxn id="27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/>
              <p:cNvCxnSpPr>
                <a:stCxn id="23" idx="6"/>
                <a:endCxn id="29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/>
              <p:cNvCxnSpPr>
                <a:stCxn id="23" idx="5"/>
                <a:endCxn id="28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/>
              <p:cNvCxnSpPr>
                <a:stCxn id="18" idx="6"/>
                <a:endCxn id="27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103"/>
              <p:cNvCxnSpPr>
                <a:stCxn id="18" idx="6"/>
                <a:endCxn id="29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/>
              <p:cNvCxnSpPr>
                <a:stCxn id="18" idx="6"/>
                <a:endCxn id="28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/>
              <p:cNvCxnSpPr>
                <a:stCxn id="24" idx="6"/>
                <a:endCxn id="27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>
                <a:stCxn id="24" idx="6"/>
                <a:endCxn id="29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>
                <a:stCxn id="24" idx="5"/>
                <a:endCxn id="28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/>
              <p:cNvCxnSpPr>
                <a:stCxn id="27" idx="6"/>
                <a:endCxn id="30" idx="1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/>
              <p:cNvCxnSpPr>
                <a:stCxn id="27" idx="5"/>
                <a:endCxn id="31" idx="1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29" idx="7"/>
                <a:endCxn id="30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/>
              <p:cNvCxnSpPr>
                <a:stCxn id="29" idx="6"/>
                <a:endCxn id="31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>
                <a:stCxn id="28" idx="6"/>
                <a:endCxn id="30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>
                <a:stCxn id="28" idx="5"/>
                <a:endCxn id="31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>
                <a:endCxn id="19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>
                <a:endCxn id="24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>
                <a:endCxn id="13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文本框 140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 smtClean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81" name="平行四边形 80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75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29235" y="772245"/>
            <a:ext cx="10515600" cy="5458506"/>
          </a:xfrm>
        </p:spPr>
        <p:txBody>
          <a:bodyPr/>
          <a:lstStyle/>
          <a:p>
            <a:r>
              <a:rPr lang="zh-CN" altLang="en-US" dirty="0" smtClean="0"/>
              <a:t>隐藏层：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516859" y="1305171"/>
            <a:ext cx="419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隐藏层具有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提取特征</a:t>
            </a:r>
            <a:r>
              <a:rPr lang="zh-CN" altLang="en-US" sz="2400" dirty="0" smtClean="0"/>
              <a:t>的作用</a:t>
            </a:r>
            <a:r>
              <a:rPr lang="zh-CN" altLang="en-US" sz="2400" dirty="0" smtClean="0">
                <a:solidFill>
                  <a:srgbClr val="002060"/>
                </a:solidFill>
              </a:rPr>
              <a:t>。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89765"/>
              </p:ext>
            </p:extLst>
          </p:nvPr>
        </p:nvGraphicFramePr>
        <p:xfrm>
          <a:off x="2073243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096960"/>
              </p:ext>
            </p:extLst>
          </p:nvPr>
        </p:nvGraphicFramePr>
        <p:xfrm>
          <a:off x="3653276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137327"/>
              </p:ext>
            </p:extLst>
          </p:nvPr>
        </p:nvGraphicFramePr>
        <p:xfrm>
          <a:off x="5159467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713433"/>
              </p:ext>
            </p:extLst>
          </p:nvPr>
        </p:nvGraphicFramePr>
        <p:xfrm>
          <a:off x="6618469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130549"/>
              </p:ext>
            </p:extLst>
          </p:nvPr>
        </p:nvGraphicFramePr>
        <p:xfrm>
          <a:off x="8077471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515180"/>
              </p:ext>
            </p:extLst>
          </p:nvPr>
        </p:nvGraphicFramePr>
        <p:xfrm>
          <a:off x="9536473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393454" y="394392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手写数字</a:t>
            </a:r>
            <a:r>
              <a:rPr lang="en-US" altLang="zh-CN" dirty="0" smtClean="0"/>
              <a:t>0</a:t>
            </a:r>
            <a:r>
              <a:rPr lang="zh-CN" altLang="en-US" dirty="0" smtClean="0"/>
              <a:t>图像示例</a:t>
            </a:r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58863"/>
              </p:ext>
            </p:extLst>
          </p:nvPr>
        </p:nvGraphicFramePr>
        <p:xfrm>
          <a:off x="2073242" y="4276679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0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57175"/>
            <a:ext cx="62579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83" name="组合 82"/>
          <p:cNvGrpSpPr/>
          <p:nvPr/>
        </p:nvGrpSpPr>
        <p:grpSpPr>
          <a:xfrm>
            <a:off x="3186984" y="2161302"/>
            <a:ext cx="1479202" cy="1123715"/>
            <a:chOff x="1670018" y="2257437"/>
            <a:chExt cx="1479202" cy="1123715"/>
          </a:xfrm>
        </p:grpSpPr>
        <p:sp>
          <p:nvSpPr>
            <p:cNvPr id="148" name="平行四边形 147"/>
            <p:cNvSpPr/>
            <p:nvPr/>
          </p:nvSpPr>
          <p:spPr>
            <a:xfrm>
              <a:off x="1868415" y="2257438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49" name="平行四边形 148"/>
            <p:cNvSpPr/>
            <p:nvPr/>
          </p:nvSpPr>
          <p:spPr>
            <a:xfrm>
              <a:off x="2273698" y="2257438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50" name="平行四边形 149"/>
            <p:cNvSpPr/>
            <p:nvPr/>
          </p:nvSpPr>
          <p:spPr>
            <a:xfrm>
              <a:off x="2668352" y="2257437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平行四边形 150"/>
            <p:cNvSpPr/>
            <p:nvPr/>
          </p:nvSpPr>
          <p:spPr>
            <a:xfrm>
              <a:off x="1776501" y="2627385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2060"/>
                  </a:solidFill>
                </a:rPr>
                <a:t>4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52" name="平行四边形 151"/>
            <p:cNvSpPr/>
            <p:nvPr/>
          </p:nvSpPr>
          <p:spPr>
            <a:xfrm>
              <a:off x="2176180" y="2627385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平行四边形 152"/>
            <p:cNvSpPr/>
            <p:nvPr/>
          </p:nvSpPr>
          <p:spPr>
            <a:xfrm>
              <a:off x="2570834" y="2627385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平行四边形 153"/>
            <p:cNvSpPr/>
            <p:nvPr/>
          </p:nvSpPr>
          <p:spPr>
            <a:xfrm>
              <a:off x="1670018" y="3012451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2060"/>
                  </a:solidFill>
                </a:rPr>
                <a:t>7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55" name="平行四边形 154"/>
            <p:cNvSpPr/>
            <p:nvPr/>
          </p:nvSpPr>
          <p:spPr>
            <a:xfrm>
              <a:off x="2069697" y="3012451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平行四边形 155"/>
            <p:cNvSpPr/>
            <p:nvPr/>
          </p:nvSpPr>
          <p:spPr>
            <a:xfrm>
              <a:off x="2474984" y="3012451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2060"/>
                  </a:solidFill>
                </a:rPr>
                <a:t>9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131" name="椭圆 130"/>
          <p:cNvSpPr/>
          <p:nvPr/>
        </p:nvSpPr>
        <p:spPr>
          <a:xfrm>
            <a:off x="5524498" y="791949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5524498" y="1555518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5517146" y="2272848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5524498" y="2989746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5517145" y="3724210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5517145" y="4364864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7" name="椭圆 136"/>
          <p:cNvSpPr/>
          <p:nvPr/>
        </p:nvSpPr>
        <p:spPr>
          <a:xfrm>
            <a:off x="5524498" y="1177063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5530260" y="1919394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5517146" y="2636696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5524498" y="3353594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5517145" y="4088053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5524498" y="4732085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3" name="椭圆 142"/>
          <p:cNvSpPr/>
          <p:nvPr/>
        </p:nvSpPr>
        <p:spPr>
          <a:xfrm>
            <a:off x="7081900" y="1762969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A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7076853" y="3519568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C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7095547" y="2595036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B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8397228" y="2323653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8410875" y="3155720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箭头连接符 84"/>
          <p:cNvCxnSpPr>
            <a:stCxn id="131" idx="6"/>
          </p:cNvCxnSpPr>
          <p:nvPr/>
        </p:nvCxnSpPr>
        <p:spPr>
          <a:xfrm>
            <a:off x="5893358" y="957924"/>
            <a:ext cx="1183495" cy="80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131" idx="6"/>
            <a:endCxn id="145" idx="1"/>
          </p:cNvCxnSpPr>
          <p:nvPr/>
        </p:nvCxnSpPr>
        <p:spPr>
          <a:xfrm>
            <a:off x="5893358" y="957924"/>
            <a:ext cx="1256207" cy="168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131" idx="5"/>
            <a:endCxn id="144" idx="0"/>
          </p:cNvCxnSpPr>
          <p:nvPr/>
        </p:nvCxnSpPr>
        <p:spPr>
          <a:xfrm>
            <a:off x="5839340" y="1075285"/>
            <a:ext cx="1421943" cy="244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137" idx="6"/>
            <a:endCxn id="143" idx="1"/>
          </p:cNvCxnSpPr>
          <p:nvPr/>
        </p:nvCxnSpPr>
        <p:spPr>
          <a:xfrm>
            <a:off x="5893358" y="1343038"/>
            <a:ext cx="1242560" cy="468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137" idx="5"/>
            <a:endCxn id="145" idx="1"/>
          </p:cNvCxnSpPr>
          <p:nvPr/>
        </p:nvCxnSpPr>
        <p:spPr>
          <a:xfrm>
            <a:off x="5839340" y="1460399"/>
            <a:ext cx="1310225" cy="118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137" idx="5"/>
            <a:endCxn id="144" idx="1"/>
          </p:cNvCxnSpPr>
          <p:nvPr/>
        </p:nvCxnSpPr>
        <p:spPr>
          <a:xfrm>
            <a:off x="5839340" y="1460399"/>
            <a:ext cx="1291531" cy="2107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132" idx="6"/>
          </p:cNvCxnSpPr>
          <p:nvPr/>
        </p:nvCxnSpPr>
        <p:spPr>
          <a:xfrm>
            <a:off x="5893358" y="1721493"/>
            <a:ext cx="1183495" cy="79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132" idx="6"/>
            <a:endCxn id="145" idx="1"/>
          </p:cNvCxnSpPr>
          <p:nvPr/>
        </p:nvCxnSpPr>
        <p:spPr>
          <a:xfrm>
            <a:off x="5893358" y="1721493"/>
            <a:ext cx="1256207" cy="92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132" idx="5"/>
            <a:endCxn id="144" idx="1"/>
          </p:cNvCxnSpPr>
          <p:nvPr/>
        </p:nvCxnSpPr>
        <p:spPr>
          <a:xfrm>
            <a:off x="5839340" y="1838854"/>
            <a:ext cx="1291531" cy="172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138" idx="6"/>
            <a:endCxn id="143" idx="1"/>
          </p:cNvCxnSpPr>
          <p:nvPr/>
        </p:nvCxnSpPr>
        <p:spPr>
          <a:xfrm flipV="1">
            <a:off x="5899120" y="1811582"/>
            <a:ext cx="1236798" cy="27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138" idx="6"/>
            <a:endCxn id="145" idx="1"/>
          </p:cNvCxnSpPr>
          <p:nvPr/>
        </p:nvCxnSpPr>
        <p:spPr>
          <a:xfrm>
            <a:off x="5899120" y="2085369"/>
            <a:ext cx="1250445" cy="55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138" idx="6"/>
            <a:endCxn id="144" idx="1"/>
          </p:cNvCxnSpPr>
          <p:nvPr/>
        </p:nvCxnSpPr>
        <p:spPr>
          <a:xfrm>
            <a:off x="5899120" y="2085369"/>
            <a:ext cx="1231751" cy="1482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33" idx="6"/>
            <a:endCxn id="143" idx="1"/>
          </p:cNvCxnSpPr>
          <p:nvPr/>
        </p:nvCxnSpPr>
        <p:spPr>
          <a:xfrm flipV="1">
            <a:off x="5886006" y="1811582"/>
            <a:ext cx="1249912" cy="62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133" idx="6"/>
          </p:cNvCxnSpPr>
          <p:nvPr/>
        </p:nvCxnSpPr>
        <p:spPr>
          <a:xfrm>
            <a:off x="5886006" y="2438823"/>
            <a:ext cx="1182780" cy="169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133" idx="6"/>
            <a:endCxn id="144" idx="1"/>
          </p:cNvCxnSpPr>
          <p:nvPr/>
        </p:nvCxnSpPr>
        <p:spPr>
          <a:xfrm>
            <a:off x="5886006" y="2438823"/>
            <a:ext cx="1244865" cy="1129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139" idx="6"/>
            <a:endCxn id="143" idx="1"/>
          </p:cNvCxnSpPr>
          <p:nvPr/>
        </p:nvCxnSpPr>
        <p:spPr>
          <a:xfrm flipV="1">
            <a:off x="5886006" y="1811582"/>
            <a:ext cx="1249912" cy="991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139" idx="6"/>
            <a:endCxn id="145" idx="1"/>
          </p:cNvCxnSpPr>
          <p:nvPr/>
        </p:nvCxnSpPr>
        <p:spPr>
          <a:xfrm flipV="1">
            <a:off x="5886006" y="2643649"/>
            <a:ext cx="1263559" cy="159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139" idx="6"/>
            <a:endCxn id="144" idx="1"/>
          </p:cNvCxnSpPr>
          <p:nvPr/>
        </p:nvCxnSpPr>
        <p:spPr>
          <a:xfrm>
            <a:off x="5886006" y="2802671"/>
            <a:ext cx="1244865" cy="76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134" idx="6"/>
            <a:endCxn id="143" idx="2"/>
          </p:cNvCxnSpPr>
          <p:nvPr/>
        </p:nvCxnSpPr>
        <p:spPr>
          <a:xfrm flipV="1">
            <a:off x="5893358" y="1928944"/>
            <a:ext cx="1188542" cy="122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134" idx="6"/>
            <a:endCxn id="145" idx="2"/>
          </p:cNvCxnSpPr>
          <p:nvPr/>
        </p:nvCxnSpPr>
        <p:spPr>
          <a:xfrm flipV="1">
            <a:off x="5893358" y="2761011"/>
            <a:ext cx="1202189" cy="39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134" idx="6"/>
            <a:endCxn id="144" idx="1"/>
          </p:cNvCxnSpPr>
          <p:nvPr/>
        </p:nvCxnSpPr>
        <p:spPr>
          <a:xfrm>
            <a:off x="5893358" y="3155721"/>
            <a:ext cx="1237513" cy="41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140" idx="6"/>
            <a:endCxn id="143" idx="2"/>
          </p:cNvCxnSpPr>
          <p:nvPr/>
        </p:nvCxnSpPr>
        <p:spPr>
          <a:xfrm flipV="1">
            <a:off x="5893358" y="1928944"/>
            <a:ext cx="1188542" cy="159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140" idx="6"/>
            <a:endCxn id="145" idx="2"/>
          </p:cNvCxnSpPr>
          <p:nvPr/>
        </p:nvCxnSpPr>
        <p:spPr>
          <a:xfrm flipV="1">
            <a:off x="5893358" y="2761011"/>
            <a:ext cx="1202189" cy="75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140" idx="6"/>
            <a:endCxn id="144" idx="1"/>
          </p:cNvCxnSpPr>
          <p:nvPr/>
        </p:nvCxnSpPr>
        <p:spPr>
          <a:xfrm>
            <a:off x="5893358" y="3519569"/>
            <a:ext cx="1237513" cy="4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135" idx="7"/>
            <a:endCxn id="143" idx="2"/>
          </p:cNvCxnSpPr>
          <p:nvPr/>
        </p:nvCxnSpPr>
        <p:spPr>
          <a:xfrm flipV="1">
            <a:off x="5831987" y="1928944"/>
            <a:ext cx="1249913" cy="184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135" idx="6"/>
            <a:endCxn id="145" idx="2"/>
          </p:cNvCxnSpPr>
          <p:nvPr/>
        </p:nvCxnSpPr>
        <p:spPr>
          <a:xfrm flipV="1">
            <a:off x="5886005" y="2761011"/>
            <a:ext cx="1209542" cy="112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135" idx="6"/>
            <a:endCxn id="144" idx="2"/>
          </p:cNvCxnSpPr>
          <p:nvPr/>
        </p:nvCxnSpPr>
        <p:spPr>
          <a:xfrm flipV="1">
            <a:off x="5886005" y="3685543"/>
            <a:ext cx="1190848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141" idx="6"/>
            <a:endCxn id="143" idx="3"/>
          </p:cNvCxnSpPr>
          <p:nvPr/>
        </p:nvCxnSpPr>
        <p:spPr>
          <a:xfrm flipV="1">
            <a:off x="5886005" y="2046305"/>
            <a:ext cx="1249913" cy="220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141" idx="6"/>
            <a:endCxn id="145" idx="2"/>
          </p:cNvCxnSpPr>
          <p:nvPr/>
        </p:nvCxnSpPr>
        <p:spPr>
          <a:xfrm flipV="1">
            <a:off x="5886005" y="2761011"/>
            <a:ext cx="1209542" cy="149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41" idx="5"/>
            <a:endCxn id="144" idx="2"/>
          </p:cNvCxnSpPr>
          <p:nvPr/>
        </p:nvCxnSpPr>
        <p:spPr>
          <a:xfrm flipV="1">
            <a:off x="5831987" y="3685543"/>
            <a:ext cx="1244866" cy="68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36" idx="6"/>
            <a:endCxn id="143" idx="3"/>
          </p:cNvCxnSpPr>
          <p:nvPr/>
        </p:nvCxnSpPr>
        <p:spPr>
          <a:xfrm flipV="1">
            <a:off x="5886005" y="2046305"/>
            <a:ext cx="1249913" cy="248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136" idx="6"/>
            <a:endCxn id="145" idx="3"/>
          </p:cNvCxnSpPr>
          <p:nvPr/>
        </p:nvCxnSpPr>
        <p:spPr>
          <a:xfrm flipV="1">
            <a:off x="5886005" y="2878372"/>
            <a:ext cx="1263560" cy="165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136" idx="6"/>
            <a:endCxn id="144" idx="2"/>
          </p:cNvCxnSpPr>
          <p:nvPr/>
        </p:nvCxnSpPr>
        <p:spPr>
          <a:xfrm flipV="1">
            <a:off x="5886005" y="3685543"/>
            <a:ext cx="1190848" cy="84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142" idx="6"/>
            <a:endCxn id="143" idx="3"/>
          </p:cNvCxnSpPr>
          <p:nvPr/>
        </p:nvCxnSpPr>
        <p:spPr>
          <a:xfrm flipV="1">
            <a:off x="5893358" y="2046305"/>
            <a:ext cx="1242560" cy="285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142" idx="6"/>
            <a:endCxn id="145" idx="3"/>
          </p:cNvCxnSpPr>
          <p:nvPr/>
        </p:nvCxnSpPr>
        <p:spPr>
          <a:xfrm flipV="1">
            <a:off x="5893358" y="2878372"/>
            <a:ext cx="1256207" cy="2019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142" idx="5"/>
            <a:endCxn id="144" idx="3"/>
          </p:cNvCxnSpPr>
          <p:nvPr/>
        </p:nvCxnSpPr>
        <p:spPr>
          <a:xfrm flipV="1">
            <a:off x="5839340" y="3802904"/>
            <a:ext cx="1291531" cy="1212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143" idx="6"/>
            <a:endCxn id="146" idx="1"/>
          </p:cNvCxnSpPr>
          <p:nvPr/>
        </p:nvCxnSpPr>
        <p:spPr>
          <a:xfrm>
            <a:off x="7450760" y="1928944"/>
            <a:ext cx="1000486" cy="44332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43" idx="5"/>
            <a:endCxn id="147" idx="1"/>
          </p:cNvCxnSpPr>
          <p:nvPr/>
        </p:nvCxnSpPr>
        <p:spPr>
          <a:xfrm>
            <a:off x="7396742" y="2046305"/>
            <a:ext cx="1068151" cy="1158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45" idx="7"/>
            <a:endCxn id="146" idx="2"/>
          </p:cNvCxnSpPr>
          <p:nvPr/>
        </p:nvCxnSpPr>
        <p:spPr>
          <a:xfrm flipV="1">
            <a:off x="7410389" y="2489628"/>
            <a:ext cx="986839" cy="15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45" idx="6"/>
            <a:endCxn id="147" idx="2"/>
          </p:cNvCxnSpPr>
          <p:nvPr/>
        </p:nvCxnSpPr>
        <p:spPr>
          <a:xfrm>
            <a:off x="7464407" y="2761011"/>
            <a:ext cx="946468" cy="56068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44" idx="6"/>
            <a:endCxn id="146" idx="3"/>
          </p:cNvCxnSpPr>
          <p:nvPr/>
        </p:nvCxnSpPr>
        <p:spPr>
          <a:xfrm flipV="1">
            <a:off x="7445713" y="2606989"/>
            <a:ext cx="1005533" cy="107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44" idx="5"/>
            <a:endCxn id="147" idx="3"/>
          </p:cNvCxnSpPr>
          <p:nvPr/>
        </p:nvCxnSpPr>
        <p:spPr>
          <a:xfrm flipV="1">
            <a:off x="7391695" y="3439056"/>
            <a:ext cx="1073198" cy="363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endCxn id="137" idx="3"/>
          </p:cNvCxnSpPr>
          <p:nvPr/>
        </p:nvCxnSpPr>
        <p:spPr>
          <a:xfrm flipV="1">
            <a:off x="3980603" y="1460399"/>
            <a:ext cx="1597913" cy="917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endCxn id="142" idx="1"/>
          </p:cNvCxnSpPr>
          <p:nvPr/>
        </p:nvCxnSpPr>
        <p:spPr>
          <a:xfrm>
            <a:off x="4271532" y="3413781"/>
            <a:ext cx="1306984" cy="1366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endCxn id="131" idx="2"/>
          </p:cNvCxnSpPr>
          <p:nvPr/>
        </p:nvCxnSpPr>
        <p:spPr>
          <a:xfrm flipV="1">
            <a:off x="3655205" y="957924"/>
            <a:ext cx="1869293" cy="1365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4883175" y="2702055"/>
            <a:ext cx="461665" cy="4097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80" name="平行四边形 79"/>
          <p:cNvSpPr/>
          <p:nvPr/>
        </p:nvSpPr>
        <p:spPr>
          <a:xfrm>
            <a:off x="3090006" y="3299625"/>
            <a:ext cx="480868" cy="368701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3489685" y="3299625"/>
            <a:ext cx="480868" cy="36870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11</a:t>
            </a:r>
            <a:endParaRPr lang="zh-CN" altLang="en-US" sz="1050" dirty="0"/>
          </a:p>
        </p:txBody>
      </p:sp>
      <p:sp>
        <p:nvSpPr>
          <p:cNvPr id="82" name="平行四边形 81"/>
          <p:cNvSpPr/>
          <p:nvPr/>
        </p:nvSpPr>
        <p:spPr>
          <a:xfrm>
            <a:off x="3894972" y="3299625"/>
            <a:ext cx="480868" cy="368701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rgbClr val="002060"/>
                </a:solidFill>
              </a:rPr>
              <a:t>12</a:t>
            </a:r>
            <a:endParaRPr lang="zh-CN" altLang="en-US" sz="1050" dirty="0">
              <a:solidFill>
                <a:srgbClr val="002060"/>
              </a:solidFill>
            </a:endParaRPr>
          </a:p>
        </p:txBody>
      </p:sp>
      <p:graphicFrame>
        <p:nvGraphicFramePr>
          <p:cNvPr id="157" name="表格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27783"/>
              </p:ext>
            </p:extLst>
          </p:nvPr>
        </p:nvGraphicFramePr>
        <p:xfrm>
          <a:off x="1697433" y="4388220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表格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506565"/>
              </p:ext>
            </p:extLst>
          </p:nvPr>
        </p:nvGraphicFramePr>
        <p:xfrm>
          <a:off x="3799550" y="4388220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9" name="表格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51574"/>
              </p:ext>
            </p:extLst>
          </p:nvPr>
        </p:nvGraphicFramePr>
        <p:xfrm>
          <a:off x="7684052" y="4389700"/>
          <a:ext cx="101600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0" name="文本框 159"/>
          <p:cNvSpPr txBox="1"/>
          <p:nvPr/>
        </p:nvSpPr>
        <p:spPr>
          <a:xfrm>
            <a:off x="1960727" y="5863039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模式</a:t>
            </a:r>
            <a:r>
              <a:rPr lang="en-US" altLang="zh-CN" sz="1600" dirty="0" smtClean="0"/>
              <a:t>A</a:t>
            </a:r>
            <a:endParaRPr lang="zh-CN" altLang="en-US" sz="1600" dirty="0"/>
          </a:p>
        </p:txBody>
      </p:sp>
      <p:graphicFrame>
        <p:nvGraphicFramePr>
          <p:cNvPr id="161" name="表格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75449"/>
              </p:ext>
            </p:extLst>
          </p:nvPr>
        </p:nvGraphicFramePr>
        <p:xfrm>
          <a:off x="1262650" y="1531783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" name="右箭头 161"/>
          <p:cNvSpPr/>
          <p:nvPr/>
        </p:nvSpPr>
        <p:spPr>
          <a:xfrm>
            <a:off x="1045174" y="3190613"/>
            <a:ext cx="1378565" cy="325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文本框 162"/>
          <p:cNvSpPr txBox="1"/>
          <p:nvPr/>
        </p:nvSpPr>
        <p:spPr>
          <a:xfrm>
            <a:off x="7526983" y="2175870"/>
            <a:ext cx="461665" cy="17899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大           </a:t>
            </a:r>
            <a:r>
              <a:rPr lang="zh-CN" altLang="en-US" dirty="0" smtClean="0">
                <a:solidFill>
                  <a:srgbClr val="002060"/>
                </a:solidFill>
              </a:rPr>
              <a:t>小</a:t>
            </a:r>
            <a:r>
              <a:rPr lang="en-US" altLang="zh-CN" dirty="0" smtClean="0">
                <a:solidFill>
                  <a:srgbClr val="FF0000"/>
                </a:solidFill>
              </a:rPr>
              <a:t>        </a:t>
            </a:r>
            <a:r>
              <a:rPr lang="zh-CN" altLang="en-US" dirty="0" smtClean="0">
                <a:solidFill>
                  <a:srgbClr val="FF0000"/>
                </a:solidFill>
              </a:rPr>
              <a:t>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8869218" y="227431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8861005" y="319884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1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3933580" y="5890263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模式</a:t>
            </a:r>
            <a:r>
              <a:rPr lang="en-US" altLang="zh-CN" sz="1600" dirty="0"/>
              <a:t>B</a:t>
            </a:r>
            <a:endParaRPr lang="zh-CN" altLang="en-US" sz="1600" dirty="0"/>
          </a:p>
        </p:txBody>
      </p:sp>
      <p:sp>
        <p:nvSpPr>
          <p:cNvPr id="167" name="矩形 166"/>
          <p:cNvSpPr/>
          <p:nvPr/>
        </p:nvSpPr>
        <p:spPr>
          <a:xfrm>
            <a:off x="7811895" y="5851044"/>
            <a:ext cx="704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模式</a:t>
            </a:r>
            <a:r>
              <a:rPr lang="en-US" altLang="zh-CN" sz="1600" dirty="0"/>
              <a:t>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1889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0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631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4" grpId="0" animBg="1"/>
      <p:bldP spid="145" grpId="0" animBg="1"/>
      <p:bldP spid="160" grpId="0"/>
      <p:bldP spid="162" grpId="0" animBg="1"/>
      <p:bldP spid="163" grpId="0"/>
      <p:bldP spid="164" grpId="0"/>
      <p:bldP spid="166" grpId="0"/>
      <p:bldP spid="1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神经网络主要用于解决监督学习中分类问题，主要通过带标记的数据集训练神经网络，不断调节权重而使误差最小后。最后利用训练好的权重，对数据进行分类。</a:t>
            </a:r>
            <a:endParaRPr lang="zh-CN" altLang="en-US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3688479" y="2166471"/>
            <a:ext cx="4640305" cy="3781715"/>
            <a:chOff x="2997643" y="1383076"/>
            <a:chExt cx="5689729" cy="4345973"/>
          </a:xfrm>
        </p:grpSpPr>
        <p:grpSp>
          <p:nvGrpSpPr>
            <p:cNvPr id="4" name="组合 3"/>
            <p:cNvGrpSpPr/>
            <p:nvPr/>
          </p:nvGrpSpPr>
          <p:grpSpPr>
            <a:xfrm>
              <a:off x="3094621" y="1383076"/>
              <a:ext cx="5592751" cy="4345973"/>
              <a:chOff x="1457207" y="1563830"/>
              <a:chExt cx="5592751" cy="434597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73" name="平行四边形 72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平行四边形 73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平行四边形 75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平行四边形 76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平行四边形 77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平行四边形 78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787368" y="1563830"/>
                <a:ext cx="3262590" cy="4345973"/>
                <a:chOff x="4554015" y="1360967"/>
                <a:chExt cx="3262590" cy="4345973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" name="直接箭头连接符 9"/>
              <p:cNvCxnSpPr>
                <a:stCxn id="56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56" idx="6"/>
                <a:endCxn id="70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56" idx="5"/>
                <a:endCxn id="69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62" idx="6"/>
                <a:endCxn id="68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62" idx="5"/>
                <a:endCxn id="70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62" idx="5"/>
                <a:endCxn id="69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57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57" idx="6"/>
                <a:endCxn id="70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57" idx="5"/>
                <a:endCxn id="69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63" idx="6"/>
                <a:endCxn id="68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63" idx="6"/>
                <a:endCxn id="70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63" idx="6"/>
                <a:endCxn id="69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58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58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58" idx="6"/>
                <a:endCxn id="69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64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64" idx="6"/>
                <a:endCxn id="70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64" idx="6"/>
                <a:endCxn id="69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59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59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59" idx="6"/>
                <a:endCxn id="69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65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65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65" idx="6"/>
                <a:endCxn id="69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60" idx="7"/>
                <a:endCxn id="68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60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60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66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66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66" idx="5"/>
                <a:endCxn id="69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61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61" idx="6"/>
                <a:endCxn id="70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61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67" idx="6"/>
                <a:endCxn id="68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67" idx="6"/>
                <a:endCxn id="70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67" idx="5"/>
                <a:endCxn id="69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68" idx="6"/>
                <a:endCxn id="71" idx="1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68" idx="5"/>
                <a:endCxn id="72" idx="1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70" idx="7"/>
                <a:endCxn id="71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6"/>
                <a:endCxn id="72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69" idx="6"/>
                <a:endCxn id="71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69" idx="5"/>
                <a:endCxn id="72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endCxn id="62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67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56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 smtClean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1338683" y="2774294"/>
                <a:ext cx="978729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训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练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测试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83" y="2774294"/>
                <a:ext cx="978729" cy="9611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97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48140" y="725558"/>
            <a:ext cx="10515600" cy="5530918"/>
          </a:xfrm>
        </p:spPr>
        <p:txBody>
          <a:bodyPr/>
          <a:lstStyle/>
          <a:p>
            <a:r>
              <a:rPr lang="zh-CN" altLang="en-US" dirty="0" smtClean="0"/>
              <a:t>神经网络的参数确定：有监督学习和无监督学习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训练样本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596422" y="1364280"/>
            <a:ext cx="5689729" cy="4543820"/>
            <a:chOff x="2997643" y="1283598"/>
            <a:chExt cx="5689729" cy="4543820"/>
          </a:xfrm>
        </p:grpSpPr>
        <p:grpSp>
          <p:nvGrpSpPr>
            <p:cNvPr id="4" name="组合 3"/>
            <p:cNvGrpSpPr/>
            <p:nvPr/>
          </p:nvGrpSpPr>
          <p:grpSpPr>
            <a:xfrm>
              <a:off x="3094621" y="1283598"/>
              <a:ext cx="5592751" cy="4543820"/>
              <a:chOff x="1457207" y="1464352"/>
              <a:chExt cx="5592751" cy="454382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73" name="平行四边形 72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平行四边形 73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平行四边形 75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平行四边形 76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平行四边形 77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平行四边形 78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696586" y="1464352"/>
                <a:ext cx="3353372" cy="4543820"/>
                <a:chOff x="4463233" y="1261489"/>
                <a:chExt cx="3353372" cy="4543820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4561367" y="1261489"/>
                  <a:ext cx="439747" cy="43142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US" altLang="zh-CN" sz="800" dirty="0" smtClean="0">
                      <a:solidFill>
                        <a:schemeClr val="tx1"/>
                      </a:solidFill>
                    </a:rPr>
                    <a:t>1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4463233" y="5374991"/>
                  <a:ext cx="466995" cy="43031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 smtClean="0">
                      <a:solidFill>
                        <a:schemeClr val="tx1"/>
                      </a:solidFill>
                    </a:rPr>
                    <a:t>x12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6118769" y="2290511"/>
                  <a:ext cx="443013" cy="3734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aseline="30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" name="直接箭头连接符 9"/>
              <p:cNvCxnSpPr>
                <a:stCxn id="56" idx="6"/>
              </p:cNvCxnSpPr>
              <p:nvPr/>
            </p:nvCxnSpPr>
            <p:spPr>
              <a:xfrm>
                <a:off x="4234467" y="1680066"/>
                <a:ext cx="1112609" cy="85478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56" idx="6"/>
                <a:endCxn id="70" idx="1"/>
              </p:cNvCxnSpPr>
              <p:nvPr/>
            </p:nvCxnSpPr>
            <p:spPr>
              <a:xfrm>
                <a:off x="4234467" y="1680066"/>
                <a:ext cx="1185321" cy="173546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56" idx="5"/>
                <a:endCxn id="69" idx="0"/>
              </p:cNvCxnSpPr>
              <p:nvPr/>
            </p:nvCxnSpPr>
            <p:spPr>
              <a:xfrm>
                <a:off x="4170068" y="1832599"/>
                <a:ext cx="1361438" cy="245885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62" idx="6"/>
                <a:endCxn id="68" idx="1"/>
              </p:cNvCxnSpPr>
              <p:nvPr/>
            </p:nvCxnSpPr>
            <p:spPr>
              <a:xfrm>
                <a:off x="4163581" y="2114919"/>
                <a:ext cx="1253419" cy="4331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62" idx="5"/>
                <a:endCxn id="70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62" idx="5"/>
                <a:endCxn id="69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57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57" idx="6"/>
                <a:endCxn id="70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57" idx="5"/>
                <a:endCxn id="69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63" idx="6"/>
                <a:endCxn id="68" idx="1"/>
              </p:cNvCxnSpPr>
              <p:nvPr/>
            </p:nvCxnSpPr>
            <p:spPr>
              <a:xfrm flipV="1">
                <a:off x="4169343" y="2548061"/>
                <a:ext cx="1247657" cy="309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63" idx="6"/>
                <a:endCxn id="70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63" idx="6"/>
                <a:endCxn id="69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58" idx="6"/>
                <a:endCxn id="68" idx="1"/>
              </p:cNvCxnSpPr>
              <p:nvPr/>
            </p:nvCxnSpPr>
            <p:spPr>
              <a:xfrm flipV="1">
                <a:off x="4156229" y="2548061"/>
                <a:ext cx="1260771" cy="662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58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58" idx="6"/>
                <a:endCxn id="69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64" idx="6"/>
                <a:endCxn id="68" idx="1"/>
              </p:cNvCxnSpPr>
              <p:nvPr/>
            </p:nvCxnSpPr>
            <p:spPr>
              <a:xfrm flipV="1">
                <a:off x="4156229" y="2548061"/>
                <a:ext cx="1260771" cy="1026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64" idx="6"/>
                <a:endCxn id="70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64" idx="6"/>
                <a:endCxn id="69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59" idx="6"/>
                <a:endCxn id="68" idx="2"/>
              </p:cNvCxnSpPr>
              <p:nvPr/>
            </p:nvCxnSpPr>
            <p:spPr>
              <a:xfrm flipV="1">
                <a:off x="4163581" y="2680087"/>
                <a:ext cx="1188541" cy="12475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59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59" idx="6"/>
                <a:endCxn id="69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65" idx="6"/>
                <a:endCxn id="68" idx="2"/>
              </p:cNvCxnSpPr>
              <p:nvPr/>
            </p:nvCxnSpPr>
            <p:spPr>
              <a:xfrm flipV="1">
                <a:off x="4163581" y="2680087"/>
                <a:ext cx="1188541" cy="16113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65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65" idx="6"/>
                <a:endCxn id="69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60" idx="7"/>
                <a:endCxn id="68" idx="2"/>
              </p:cNvCxnSpPr>
              <p:nvPr/>
            </p:nvCxnSpPr>
            <p:spPr>
              <a:xfrm flipV="1">
                <a:off x="4102210" y="2680087"/>
                <a:ext cx="1249912" cy="18646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60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60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66" idx="6"/>
                <a:endCxn id="68" idx="3"/>
              </p:cNvCxnSpPr>
              <p:nvPr/>
            </p:nvCxnSpPr>
            <p:spPr>
              <a:xfrm flipV="1">
                <a:off x="4156228" y="2812113"/>
                <a:ext cx="1260772" cy="22137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66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66" idx="5"/>
                <a:endCxn id="69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61" idx="6"/>
                <a:endCxn id="68" idx="3"/>
              </p:cNvCxnSpPr>
              <p:nvPr/>
            </p:nvCxnSpPr>
            <p:spPr>
              <a:xfrm flipV="1">
                <a:off x="4156228" y="2812113"/>
                <a:ext cx="1260772" cy="25644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61" idx="6"/>
                <a:endCxn id="70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61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67" idx="6"/>
                <a:endCxn id="68" idx="3"/>
              </p:cNvCxnSpPr>
              <p:nvPr/>
            </p:nvCxnSpPr>
            <p:spPr>
              <a:xfrm flipV="1">
                <a:off x="4163581" y="2812113"/>
                <a:ext cx="1253419" cy="298090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67" idx="6"/>
                <a:endCxn id="70" idx="3"/>
              </p:cNvCxnSpPr>
              <p:nvPr/>
            </p:nvCxnSpPr>
            <p:spPr>
              <a:xfrm flipV="1">
                <a:off x="4163581" y="3650253"/>
                <a:ext cx="1256207" cy="214276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67" idx="5"/>
                <a:endCxn id="69" idx="3"/>
              </p:cNvCxnSpPr>
              <p:nvPr/>
            </p:nvCxnSpPr>
            <p:spPr>
              <a:xfrm flipV="1">
                <a:off x="4095191" y="4574785"/>
                <a:ext cx="1305903" cy="1370368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68" idx="6"/>
                <a:endCxn id="71" idx="1"/>
              </p:cNvCxnSpPr>
              <p:nvPr/>
            </p:nvCxnSpPr>
            <p:spPr>
              <a:xfrm>
                <a:off x="5795135" y="2680087"/>
                <a:ext cx="926334" cy="464060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68" idx="5"/>
                <a:endCxn id="72" idx="1"/>
              </p:cNvCxnSpPr>
              <p:nvPr/>
            </p:nvCxnSpPr>
            <p:spPr>
              <a:xfrm>
                <a:off x="5730257" y="2812113"/>
                <a:ext cx="1004859" cy="1164101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70" idx="7"/>
                <a:endCxn id="71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6"/>
                <a:endCxn id="72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69" idx="6"/>
                <a:endCxn id="71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69" idx="5"/>
                <a:endCxn id="72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endCxn id="62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67" idx="1"/>
              </p:cNvCxnSpPr>
              <p:nvPr/>
            </p:nvCxnSpPr>
            <p:spPr>
              <a:xfrm>
                <a:off x="2541755" y="4259550"/>
                <a:ext cx="1223221" cy="13813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56" idx="2"/>
              </p:cNvCxnSpPr>
              <p:nvPr/>
            </p:nvCxnSpPr>
            <p:spPr>
              <a:xfrm flipV="1">
                <a:off x="1925428" y="1680066"/>
                <a:ext cx="1869292" cy="14154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 smtClean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/>
              <p:cNvSpPr txBox="1"/>
              <p:nvPr/>
            </p:nvSpPr>
            <p:spPr>
              <a:xfrm>
                <a:off x="5722907" y="2087224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907" y="2087224"/>
                <a:ext cx="294118" cy="280205"/>
              </a:xfrm>
              <a:prstGeom prst="rect">
                <a:avLst/>
              </a:prstGeom>
              <a:blipFill rotWithShape="0">
                <a:blip r:embed="rId2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5782587" y="3544472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587" y="3544472"/>
                <a:ext cx="294118" cy="280205"/>
              </a:xfrm>
              <a:prstGeom prst="rect">
                <a:avLst/>
              </a:prstGeom>
              <a:blipFill rotWithShape="0">
                <a:blip r:embed="rId3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5756796" y="4493914"/>
                <a:ext cx="294119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6" y="4493914"/>
                <a:ext cx="294119" cy="282129"/>
              </a:xfrm>
              <a:prstGeom prst="rect">
                <a:avLst/>
              </a:prstGeom>
              <a:blipFill rotWithShape="0">
                <a:blip r:embed="rId4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4880302" y="5136304"/>
                <a:ext cx="532197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302" y="5136304"/>
                <a:ext cx="532197" cy="2804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>
              <a:xfrm>
                <a:off x="4666522" y="4917006"/>
                <a:ext cx="532197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22" y="4917006"/>
                <a:ext cx="532197" cy="2795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>
              <a:xfrm>
                <a:off x="4573301" y="4684124"/>
                <a:ext cx="528606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301" y="4684124"/>
                <a:ext cx="528606" cy="2795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7143946" y="2755489"/>
                <a:ext cx="294118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946" y="2755489"/>
                <a:ext cx="294118" cy="281552"/>
              </a:xfrm>
              <a:prstGeom prst="rect">
                <a:avLst/>
              </a:prstGeom>
              <a:blipFill rotWithShape="0">
                <a:blip r:embed="rId8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6978386" y="3537159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86" y="3537159"/>
                <a:ext cx="294118" cy="282129"/>
              </a:xfrm>
              <a:prstGeom prst="rect">
                <a:avLst/>
              </a:prstGeom>
              <a:blipFill rotWithShape="0">
                <a:blip r:embed="rId9"/>
                <a:stretch>
                  <a:fillRect l="-12500" t="-2128" r="-6250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矩形 207"/>
              <p:cNvSpPr/>
              <p:nvPr/>
            </p:nvSpPr>
            <p:spPr>
              <a:xfrm>
                <a:off x="5033660" y="1765119"/>
                <a:ext cx="462883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8" name="矩形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660" y="1765119"/>
                <a:ext cx="462883" cy="27917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矩形 208"/>
              <p:cNvSpPr/>
              <p:nvPr/>
            </p:nvSpPr>
            <p:spPr>
              <a:xfrm>
                <a:off x="4714616" y="1924141"/>
                <a:ext cx="466474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9" name="矩形 2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616" y="1924141"/>
                <a:ext cx="466474" cy="2795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矩形 209"/>
              <p:cNvSpPr/>
              <p:nvPr/>
            </p:nvSpPr>
            <p:spPr>
              <a:xfrm>
                <a:off x="6335831" y="2509666"/>
                <a:ext cx="462883" cy="280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0" name="矩形 2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31" y="2509666"/>
                <a:ext cx="462883" cy="2800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矩形 210"/>
              <p:cNvSpPr/>
              <p:nvPr/>
            </p:nvSpPr>
            <p:spPr>
              <a:xfrm>
                <a:off x="6217612" y="2887864"/>
                <a:ext cx="466474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1" name="矩形 2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612" y="2887864"/>
                <a:ext cx="466474" cy="28046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/>
              <p:cNvSpPr txBox="1"/>
              <p:nvPr/>
            </p:nvSpPr>
            <p:spPr>
              <a:xfrm>
                <a:off x="7656145" y="1165540"/>
                <a:ext cx="400596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2" name="文本框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5" y="1165540"/>
                <a:ext cx="4005968" cy="280718"/>
              </a:xfrm>
              <a:prstGeom prst="rect">
                <a:avLst/>
              </a:prstGeom>
              <a:blipFill rotWithShape="0">
                <a:blip r:embed="rId14"/>
                <a:stretch>
                  <a:fillRect l="-457" t="-2174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/>
              <p:cNvSpPr txBox="1"/>
              <p:nvPr/>
            </p:nvSpPr>
            <p:spPr>
              <a:xfrm>
                <a:off x="7640180" y="1569871"/>
                <a:ext cx="402193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3" name="文本框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180" y="1569871"/>
                <a:ext cx="4021934" cy="280718"/>
              </a:xfrm>
              <a:prstGeom prst="rect">
                <a:avLst/>
              </a:prstGeom>
              <a:blipFill rotWithShape="0">
                <a:blip r:embed="rId15"/>
                <a:stretch>
                  <a:fillRect l="-455" t="-2174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/>
              <p:cNvSpPr txBox="1"/>
              <p:nvPr/>
            </p:nvSpPr>
            <p:spPr>
              <a:xfrm>
                <a:off x="7640180" y="1942276"/>
                <a:ext cx="4021934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4" name="文本框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180" y="1942276"/>
                <a:ext cx="4021934" cy="282129"/>
              </a:xfrm>
              <a:prstGeom prst="rect">
                <a:avLst/>
              </a:prstGeom>
              <a:blipFill rotWithShape="0">
                <a:blip r:embed="rId16"/>
                <a:stretch>
                  <a:fillRect l="-455" t="-2174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/>
              <p:cNvSpPr txBox="1"/>
              <p:nvPr/>
            </p:nvSpPr>
            <p:spPr>
              <a:xfrm>
                <a:off x="7677942" y="2329405"/>
                <a:ext cx="1158972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5" name="文本框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942" y="2329405"/>
                <a:ext cx="1158972" cy="280205"/>
              </a:xfrm>
              <a:prstGeom prst="rect">
                <a:avLst/>
              </a:prstGeom>
              <a:blipFill rotWithShape="0">
                <a:blip r:embed="rId17"/>
                <a:stretch>
                  <a:fillRect l="-2632" t="-2174" r="-736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/>
              <p:cNvSpPr txBox="1"/>
              <p:nvPr/>
            </p:nvSpPr>
            <p:spPr>
              <a:xfrm>
                <a:off x="8978175" y="2385885"/>
                <a:ext cx="115897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6" name="文本框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175" y="2385885"/>
                <a:ext cx="1158971" cy="280718"/>
              </a:xfrm>
              <a:prstGeom prst="rect">
                <a:avLst/>
              </a:prstGeom>
              <a:blipFill rotWithShape="0">
                <a:blip r:embed="rId18"/>
                <a:stretch>
                  <a:fillRect l="-2632" t="-2174" r="-736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/>
              <p:cNvSpPr txBox="1"/>
              <p:nvPr/>
            </p:nvSpPr>
            <p:spPr>
              <a:xfrm>
                <a:off x="10212826" y="2384874"/>
                <a:ext cx="1152047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7" name="文本框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2826" y="2384874"/>
                <a:ext cx="1152047" cy="282129"/>
              </a:xfrm>
              <a:prstGeom prst="rect">
                <a:avLst/>
              </a:prstGeom>
              <a:blipFill rotWithShape="0">
                <a:blip r:embed="rId19"/>
                <a:stretch>
                  <a:fillRect l="-2646" t="-2128" r="-7407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下箭头 217"/>
          <p:cNvSpPr/>
          <p:nvPr/>
        </p:nvSpPr>
        <p:spPr>
          <a:xfrm>
            <a:off x="9132908" y="2710163"/>
            <a:ext cx="258418" cy="413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/>
              <p:cNvSpPr txBox="1"/>
              <p:nvPr/>
            </p:nvSpPr>
            <p:spPr>
              <a:xfrm>
                <a:off x="7426743" y="3161905"/>
                <a:ext cx="3917098" cy="12343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….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….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baseline="-25000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9" name="文本框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743" y="3161905"/>
                <a:ext cx="3917098" cy="1234312"/>
              </a:xfrm>
              <a:prstGeom prst="rect">
                <a:avLst/>
              </a:prstGeom>
              <a:blipFill rotWithShape="0">
                <a:blip r:embed="rId20"/>
                <a:stretch>
                  <a:fillRect b="-3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5581361" y="2456800"/>
                <a:ext cx="426784" cy="241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361" y="2456800"/>
                <a:ext cx="426784" cy="241285"/>
              </a:xfrm>
              <a:prstGeom prst="rect">
                <a:avLst/>
              </a:prstGeom>
              <a:blipFill rotWithShape="0">
                <a:blip r:embed="rId21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5562417" y="3314819"/>
                <a:ext cx="426784" cy="24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417" y="3314819"/>
                <a:ext cx="426784" cy="241733"/>
              </a:xfrm>
              <a:prstGeom prst="rect">
                <a:avLst/>
              </a:prstGeom>
              <a:blipFill rotWithShape="0">
                <a:blip r:embed="rId22"/>
                <a:stretch>
                  <a:fillRect l="-571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5554951" y="4221108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51" y="4221108"/>
                <a:ext cx="426784" cy="242952"/>
              </a:xfrm>
              <a:prstGeom prst="rect">
                <a:avLst/>
              </a:prstGeom>
              <a:blipFill rotWithShape="0">
                <a:blip r:embed="rId23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本框 81"/>
          <p:cNvSpPr txBox="1"/>
          <p:nvPr/>
        </p:nvSpPr>
        <p:spPr>
          <a:xfrm>
            <a:off x="1714933" y="51276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正向传播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494495" y="1210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隐藏层：</a:t>
            </a:r>
            <a:endParaRPr lang="zh-CN" altLang="en-US" dirty="0"/>
          </a:p>
        </p:txBody>
      </p:sp>
      <p:sp>
        <p:nvSpPr>
          <p:cNvPr id="110" name="文本框 109"/>
          <p:cNvSpPr txBox="1"/>
          <p:nvPr/>
        </p:nvSpPr>
        <p:spPr>
          <a:xfrm>
            <a:off x="7221466" y="4434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输出层：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6874682" y="2994543"/>
                <a:ext cx="426784" cy="242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682" y="2994543"/>
                <a:ext cx="426784" cy="242439"/>
              </a:xfrm>
              <a:prstGeom prst="rect">
                <a:avLst/>
              </a:prstGeom>
              <a:blipFill rotWithShape="0">
                <a:blip r:embed="rId24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6897796" y="3880854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796" y="3880854"/>
                <a:ext cx="426784" cy="242952"/>
              </a:xfrm>
              <a:prstGeom prst="rect">
                <a:avLst/>
              </a:prstGeom>
              <a:blipFill rotWithShape="0">
                <a:blip r:embed="rId25"/>
                <a:stretch>
                  <a:fillRect l="-5714" t="-256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组合 85"/>
          <p:cNvGrpSpPr/>
          <p:nvPr/>
        </p:nvGrpSpPr>
        <p:grpSpPr>
          <a:xfrm>
            <a:off x="7962029" y="4764884"/>
            <a:ext cx="3236271" cy="1263434"/>
            <a:chOff x="7964609" y="4595475"/>
            <a:chExt cx="3236271" cy="12634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/>
                <p:cNvSpPr txBox="1"/>
                <p:nvPr/>
              </p:nvSpPr>
              <p:spPr>
                <a:xfrm>
                  <a:off x="7964609" y="4595475"/>
                  <a:ext cx="3236271" cy="9226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6" name="文本框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4609" y="4595475"/>
                  <a:ext cx="3236271" cy="922625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/>
                <p:cNvSpPr txBox="1"/>
                <p:nvPr/>
              </p:nvSpPr>
              <p:spPr>
                <a:xfrm>
                  <a:off x="7990754" y="5576780"/>
                  <a:ext cx="1158972" cy="2815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3" name="文本框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0754" y="5576780"/>
                  <a:ext cx="1158972" cy="2815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2632" t="-2174" r="-7368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/>
                <p:cNvSpPr txBox="1"/>
                <p:nvPr/>
              </p:nvSpPr>
              <p:spPr>
                <a:xfrm>
                  <a:off x="9773356" y="5576780"/>
                  <a:ext cx="1158972" cy="282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4" name="文本框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356" y="5576780"/>
                  <a:ext cx="1158972" cy="282129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2632" t="-2174" r="-7368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文本框 114"/>
          <p:cNvSpPr txBox="1"/>
          <p:nvPr/>
        </p:nvSpPr>
        <p:spPr>
          <a:xfrm>
            <a:off x="4542603" y="5828263"/>
            <a:ext cx="340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060"/>
                </a:solidFill>
              </a:rPr>
              <a:t>需确定的参数</a:t>
            </a:r>
            <a:r>
              <a:rPr lang="en-US" altLang="zh-CN" sz="2000" dirty="0" smtClean="0">
                <a:solidFill>
                  <a:srgbClr val="002060"/>
                </a:solidFill>
              </a:rPr>
              <a:t>13*3+4*2=47</a:t>
            </a:r>
            <a:r>
              <a:rPr lang="zh-CN" altLang="en-US" sz="2000" dirty="0" smtClean="0">
                <a:solidFill>
                  <a:srgbClr val="002060"/>
                </a:solidFill>
              </a:rPr>
              <a:t>个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0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9" grpId="0" animBg="1"/>
      <p:bldP spid="82" grpId="0"/>
      <p:bldP spid="1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802" y="1352135"/>
            <a:ext cx="8816399" cy="4354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1687802" y="355617"/>
            <a:ext cx="8890075" cy="66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Example image with 4 pixels, and 3 classes (cat/dog/ship)</a:t>
            </a:r>
          </a:p>
        </p:txBody>
      </p:sp>
    </p:spTree>
    <p:extLst>
      <p:ext uri="{BB962C8B-B14F-4D97-AF65-F5344CB8AC3E}">
        <p14:creationId xmlns:p14="http://schemas.microsoft.com/office/powerpoint/2010/main" val="188502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9040"/>
            <a:ext cx="8793057" cy="5275834"/>
          </a:xfrm>
        </p:spPr>
      </p:pic>
      <p:sp>
        <p:nvSpPr>
          <p:cNvPr id="4" name="文本框 3"/>
          <p:cNvSpPr txBox="1"/>
          <p:nvPr/>
        </p:nvSpPr>
        <p:spPr>
          <a:xfrm>
            <a:off x="5007457" y="4775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前向传播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8493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代价（损失）函数（对于一张图像）：</a:t>
            </a:r>
            <a:endParaRPr lang="zh-CN" altLang="en-US" sz="2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18287"/>
              </p:ext>
            </p:extLst>
          </p:nvPr>
        </p:nvGraphicFramePr>
        <p:xfrm>
          <a:off x="1439011" y="1628016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792654"/>
              </p:ext>
            </p:extLst>
          </p:nvPr>
        </p:nvGraphicFramePr>
        <p:xfrm>
          <a:off x="1365407" y="3485725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右箭头 4"/>
          <p:cNvSpPr/>
          <p:nvPr/>
        </p:nvSpPr>
        <p:spPr>
          <a:xfrm>
            <a:off x="2619701" y="4115870"/>
            <a:ext cx="517237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2693304" y="2189125"/>
            <a:ext cx="517237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229359" y="3695510"/>
                <a:ext cx="320023" cy="28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59" y="3695510"/>
                <a:ext cx="320023" cy="281616"/>
              </a:xfrm>
              <a:prstGeom prst="rect">
                <a:avLst/>
              </a:prstGeom>
              <a:blipFill rotWithShape="0">
                <a:blip r:embed="rId2"/>
                <a:stretch>
                  <a:fillRect l="-11538" t="-2174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270251" y="4473727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51" y="4473727"/>
                <a:ext cx="294118" cy="282129"/>
              </a:xfrm>
              <a:prstGeom prst="rect">
                <a:avLst/>
              </a:prstGeom>
              <a:blipFill rotWithShape="0">
                <a:blip r:embed="rId3"/>
                <a:stretch>
                  <a:fillRect l="-12245" t="-2174" r="-612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343854" y="1734543"/>
                <a:ext cx="294118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854" y="1734543"/>
                <a:ext cx="294118" cy="281552"/>
              </a:xfrm>
              <a:prstGeom prst="rect">
                <a:avLst/>
              </a:prstGeom>
              <a:blipFill rotWithShape="0">
                <a:blip r:embed="rId4"/>
                <a:stretch>
                  <a:fillRect l="-12500" t="-2174" r="-625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389371" y="2522399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71" y="2522399"/>
                <a:ext cx="294118" cy="282129"/>
              </a:xfrm>
              <a:prstGeom prst="rect">
                <a:avLst/>
              </a:prstGeom>
              <a:blipFill rotWithShape="0">
                <a:blip r:embed="rId5"/>
                <a:stretch>
                  <a:fillRect l="-12500" t="-2174" r="-625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017636"/>
              </p:ext>
            </p:extLst>
          </p:nvPr>
        </p:nvGraphicFramePr>
        <p:xfrm>
          <a:off x="6096000" y="1086999"/>
          <a:ext cx="4535052" cy="110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的图像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的图像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的正解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的正解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007131" y="3695510"/>
            <a:ext cx="611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t1=0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t2=1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80358" y="1646763"/>
            <a:ext cx="611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t1=1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t2=0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549382" y="3836318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549382" y="4614692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675578" y="1868503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683489" y="2640529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308493" y="114116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       正解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991048" y="3255949"/>
                <a:ext cx="2991012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048" y="3255949"/>
                <a:ext cx="2991012" cy="391133"/>
              </a:xfrm>
              <a:prstGeom prst="rect">
                <a:avLst/>
              </a:prstGeom>
              <a:blipFill rotWithShape="0">
                <a:blip r:embed="rId6"/>
                <a:stretch>
                  <a:fillRect l="-2857" t="-4688" r="-3061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6552466" y="2766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平方差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511705" y="554531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交叉熵：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086168" y="5566605"/>
                <a:ext cx="8126777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)+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⁡(1−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/>
                    </m:s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0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⁡(1−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68" y="5566605"/>
                <a:ext cx="8126777" cy="392608"/>
              </a:xfrm>
              <a:prstGeom prst="rect">
                <a:avLst/>
              </a:prstGeom>
              <a:blipFill rotWithShape="0">
                <a:blip r:embed="rId7"/>
                <a:stretch>
                  <a:fillRect l="-975" t="-4615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2" grpId="0"/>
      <p:bldP spid="13" grpId="0"/>
      <p:bldP spid="21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例：学习数据（训练样本）为</a:t>
            </a:r>
            <a:r>
              <a:rPr lang="en-US" altLang="zh-CN" sz="2400" dirty="0" smtClean="0"/>
              <a:t>64</a:t>
            </a:r>
            <a:r>
              <a:rPr lang="zh-CN" altLang="en-US" sz="2400" dirty="0" smtClean="0"/>
              <a:t>张二值的图像（只有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两种数字），求其代价函数。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104988" y="2282696"/>
                <a:ext cx="4247253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988" y="2282696"/>
                <a:ext cx="4247253" cy="391133"/>
              </a:xfrm>
              <a:prstGeom prst="rect">
                <a:avLst/>
              </a:prstGeom>
              <a:blipFill rotWithShape="0">
                <a:blip r:embed="rId2"/>
                <a:stretch>
                  <a:fillRect l="-1865" t="-4615" r="-1722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104988" y="2955398"/>
                <a:ext cx="2344167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𝐶𝑘</m:t>
                      </m:r>
                    </m:oMath>
                  </m:oMathPara>
                </a14:m>
                <a:endParaRPr lang="zh-CN" altLang="en-US" baseline="-25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988" y="2955398"/>
                <a:ext cx="2344167" cy="270652"/>
              </a:xfrm>
              <a:prstGeom prst="rect">
                <a:avLst/>
              </a:prstGeom>
              <a:blipFill rotWithShape="0">
                <a:blip r:embed="rId3"/>
                <a:stretch>
                  <a:fillRect l="-260" b="-20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435927" y="3339774"/>
            <a:ext cx="315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目标：使总损失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T</a:t>
            </a:r>
            <a:r>
              <a:rPr lang="zh-CN" altLang="en-US" dirty="0" smtClean="0"/>
              <a:t>达到最小值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28407" y="4389036"/>
            <a:ext cx="793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需确定的参数个数：</a:t>
            </a:r>
            <a:r>
              <a:rPr lang="en-US" altLang="zh-CN" dirty="0" smtClean="0"/>
              <a:t>12*3+3+8*3+2=47</a:t>
            </a:r>
            <a:r>
              <a:rPr lang="zh-CN" altLang="en-US" dirty="0" smtClean="0"/>
              <a:t>，故至少参与学习的数据为</a:t>
            </a:r>
            <a:r>
              <a:rPr lang="en-US" altLang="zh-CN" dirty="0" smtClean="0"/>
              <a:t>47</a:t>
            </a:r>
            <a:r>
              <a:rPr lang="zh-CN" altLang="en-US" dirty="0" smtClean="0"/>
              <a:t>张图像。</a:t>
            </a:r>
            <a:endParaRPr lang="zh-CN" altLang="en-US" dirty="0"/>
          </a:p>
        </p:txBody>
      </p:sp>
      <p:sp>
        <p:nvSpPr>
          <p:cNvPr id="7" name="上凸带形 6"/>
          <p:cNvSpPr/>
          <p:nvPr/>
        </p:nvSpPr>
        <p:spPr>
          <a:xfrm>
            <a:off x="1753519" y="5140500"/>
            <a:ext cx="2532712" cy="654331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如何更新权重？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37761" y="5418147"/>
            <a:ext cx="226215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用误差指导更新权重</a:t>
            </a:r>
          </a:p>
        </p:txBody>
      </p:sp>
    </p:spTree>
    <p:extLst>
      <p:ext uri="{BB962C8B-B14F-4D97-AF65-F5344CB8AC3E}">
        <p14:creationId xmlns:p14="http://schemas.microsoft.com/office/powerpoint/2010/main" val="38214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721027" y="49733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current W: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3850800" y="85135"/>
            <a:ext cx="0" cy="5864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4076325" y="67287"/>
            <a:ext cx="3394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W + h </a:t>
            </a:r>
            <a:r>
              <a:rPr lang="en" sz="2400" dirty="0">
                <a:solidFill>
                  <a:schemeClr val="bg1"/>
                </a:solidFill>
              </a:rPr>
              <a:t>(first dim)</a:t>
            </a:r>
            <a:r>
              <a:rPr lang="en" sz="2400" b="1" dirty="0">
                <a:solidFill>
                  <a:schemeClr val="bg1"/>
                </a:solidFill>
              </a:rPr>
              <a:t>:</a:t>
            </a:r>
          </a:p>
          <a:p>
            <a:endParaRPr sz="2400" b="1" dirty="0"/>
          </a:p>
          <a:p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63" name="Shape 963"/>
          <p:cNvCxnSpPr/>
          <p:nvPr/>
        </p:nvCxnSpPr>
        <p:spPr>
          <a:xfrm>
            <a:off x="6795700" y="113502"/>
            <a:ext cx="0" cy="5901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8027302" y="113500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endParaRPr sz="2400" b="1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</p:spTree>
    <p:extLst>
      <p:ext uri="{BB962C8B-B14F-4D97-AF65-F5344CB8AC3E}">
        <p14:creationId xmlns:p14="http://schemas.microsoft.com/office/powerpoint/2010/main" val="224002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8027302" y="113500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endParaRPr sz="2400" b="1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[</a:t>
            </a:r>
            <a:r>
              <a:rPr lang="en" sz="2400" b="1">
                <a:solidFill>
                  <a:srgbClr val="38761D"/>
                </a:solidFill>
              </a:rPr>
              <a:t>-2.5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7202650" y="2686200"/>
            <a:ext cx="3394500" cy="198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402" y="3702202"/>
            <a:ext cx="2289975" cy="719367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7202650" y="2670667"/>
            <a:ext cx="3394500" cy="8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flipH="1" flipV="1">
            <a:off x="8573201" y="1458097"/>
            <a:ext cx="707700" cy="12125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721027" y="49733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current W: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3850800" y="85135"/>
            <a:ext cx="0" cy="5864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4235625" y="49733"/>
            <a:ext cx="3394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W + h </a:t>
            </a:r>
            <a:r>
              <a:rPr lang="en" sz="2400" dirty="0">
                <a:solidFill>
                  <a:schemeClr val="bg1"/>
                </a:solidFill>
              </a:rPr>
              <a:t>(first dim)</a:t>
            </a:r>
            <a:r>
              <a:rPr lang="en" sz="2400" b="1" dirty="0">
                <a:solidFill>
                  <a:schemeClr val="bg1"/>
                </a:solidFill>
              </a:rPr>
              <a:t>:</a:t>
            </a:r>
          </a:p>
          <a:p>
            <a:endParaRPr sz="2400" b="1" dirty="0"/>
          </a:p>
          <a:p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78" name="Shape 978"/>
          <p:cNvCxnSpPr/>
          <p:nvPr/>
        </p:nvCxnSpPr>
        <p:spPr>
          <a:xfrm>
            <a:off x="6795700" y="113502"/>
            <a:ext cx="0" cy="5901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文本框 1"/>
          <p:cNvSpPr txBox="1"/>
          <p:nvPr/>
        </p:nvSpPr>
        <p:spPr>
          <a:xfrm>
            <a:off x="4146486" y="5109328"/>
            <a:ext cx="2353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00B050"/>
                </a:solidFill>
              </a:rPr>
              <a:t>This is silly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8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Shape 1098"/>
          <p:cNvSpPr txBox="1"/>
          <p:nvPr/>
        </p:nvSpPr>
        <p:spPr>
          <a:xfrm>
            <a:off x="8189488" y="1329904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4" name="Shape 1101"/>
          <p:cNvSpPr txBox="1"/>
          <p:nvPr/>
        </p:nvSpPr>
        <p:spPr>
          <a:xfrm>
            <a:off x="4513212" y="2606804"/>
            <a:ext cx="2812500" cy="41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(some function data and W)</a:t>
            </a:r>
          </a:p>
        </p:txBody>
      </p:sp>
      <p:cxnSp>
        <p:nvCxnSpPr>
          <p:cNvPr id="5" name="Shape 1102"/>
          <p:cNvCxnSpPr/>
          <p:nvPr/>
        </p:nvCxnSpPr>
        <p:spPr>
          <a:xfrm>
            <a:off x="5722612" y="4489038"/>
            <a:ext cx="2227500" cy="765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" name="Shape 1099"/>
          <p:cNvSpPr txBox="1"/>
          <p:nvPr/>
        </p:nvSpPr>
        <p:spPr>
          <a:xfrm>
            <a:off x="1405040" y="1329904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loss 1.25347</a:t>
            </a:r>
          </a:p>
        </p:txBody>
      </p:sp>
      <p:cxnSp>
        <p:nvCxnSpPr>
          <p:cNvPr id="7" name="Shape 1100"/>
          <p:cNvCxnSpPr/>
          <p:nvPr/>
        </p:nvCxnSpPr>
        <p:spPr>
          <a:xfrm flipH="1">
            <a:off x="4160939" y="778076"/>
            <a:ext cx="3049" cy="5287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9454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21536" y="4276003"/>
            <a:ext cx="86837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外部刺激通过神经末梢，转化为电信号，转导到神经细胞（又叫神经元）。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无数神经元构成神经中枢。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神经中枢综合各种信号，做出判断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人体根据神经中枢的指令，对外部刺激做出反应。</a:t>
            </a:r>
            <a:endParaRPr lang="zh-CN" altLang="en-US" sz="2000" b="0" i="0" u="none" strike="noStrike" dirty="0">
              <a:solidFill>
                <a:srgbClr val="11111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pic1.zhimg.com/80/v2-09df578705d8ddbe4e8ba65abea32380_720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2"/>
          <a:stretch/>
        </p:blipFill>
        <p:spPr bwMode="auto">
          <a:xfrm>
            <a:off x="2898775" y="718457"/>
            <a:ext cx="5743575" cy="35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7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梯度下降法的回顾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 flipH="1">
                <a:off x="3086682" y="1422558"/>
                <a:ext cx="34690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dirty="0" smtClean="0"/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+1=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82" y="1422558"/>
                <a:ext cx="3469079" cy="400110"/>
              </a:xfrm>
              <a:prstGeom prst="rect">
                <a:avLst/>
              </a:prstGeom>
              <a:blipFill>
                <a:blip r:embed="rId3"/>
                <a:stretch>
                  <a:fillRect l="-1757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73813" y="3263244"/>
                <a:ext cx="1319657" cy="802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813" y="3263244"/>
                <a:ext cx="1319657" cy="8029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05321" y="4751083"/>
                <a:ext cx="2960447" cy="725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8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800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21" y="4751083"/>
                <a:ext cx="2960447" cy="725776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721821" y="4874950"/>
                <a:ext cx="2808051" cy="773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8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800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21" y="4874950"/>
                <a:ext cx="2808051" cy="773866"/>
              </a:xfrm>
              <a:prstGeom prst="rect">
                <a:avLst/>
              </a:prstGeom>
              <a:blipFill rotWithShape="0">
                <a:blip r:embed="rId6"/>
                <a:stretch>
                  <a:fillRect b="-3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575317" y="139195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迭代公式</a:t>
            </a:r>
            <a:r>
              <a:rPr lang="en-US" altLang="zh-CN" sz="2000" dirty="0" smtClean="0"/>
              <a:t>: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1123645" y="185855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链式法则</a:t>
            </a:r>
            <a:r>
              <a:rPr lang="en-US" altLang="zh-CN" sz="2400" dirty="0" smtClean="0"/>
              <a:t>: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515798" y="2707465"/>
            <a:ext cx="4339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单变量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假设</a:t>
            </a:r>
            <a:r>
              <a:rPr lang="en-US" altLang="zh-CN" sz="2000" dirty="0" smtClean="0"/>
              <a:t>y</a:t>
            </a:r>
            <a:r>
              <a:rPr lang="zh-CN" altLang="en-US" sz="2000" dirty="0" smtClean="0"/>
              <a:t>是</a:t>
            </a:r>
            <a:r>
              <a:rPr lang="en-US" altLang="zh-CN" sz="2000" dirty="0" smtClean="0"/>
              <a:t>u</a:t>
            </a:r>
            <a:r>
              <a:rPr lang="zh-CN" altLang="en-US" sz="2000" dirty="0" smtClean="0"/>
              <a:t>的</a:t>
            </a:r>
            <a:r>
              <a:rPr lang="zh-CN" altLang="en-US" sz="2000" dirty="0"/>
              <a:t>函数，</a:t>
            </a:r>
            <a:r>
              <a:rPr lang="en-US" altLang="zh-CN" sz="2000" dirty="0" smtClean="0"/>
              <a:t>u</a:t>
            </a:r>
            <a:r>
              <a:rPr lang="zh-CN" altLang="en-US" sz="2000" dirty="0" smtClean="0"/>
              <a:t>为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的</a:t>
            </a:r>
            <a:r>
              <a:rPr lang="zh-CN" altLang="en-US" sz="2000" dirty="0"/>
              <a:t>函数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15798" y="4309228"/>
            <a:ext cx="5376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多</a:t>
            </a:r>
            <a:r>
              <a:rPr lang="zh-CN" altLang="en-US" sz="2000" dirty="0" smtClean="0"/>
              <a:t>变量</a:t>
            </a:r>
            <a:r>
              <a:rPr lang="en-US" altLang="zh-CN" sz="2000" dirty="0" smtClean="0"/>
              <a:t>:</a:t>
            </a:r>
            <a:r>
              <a:rPr lang="zh-CN" altLang="en-US" sz="2000" dirty="0"/>
              <a:t>假设</a:t>
            </a:r>
            <a:r>
              <a:rPr lang="en-US" altLang="zh-CN" sz="2000" dirty="0"/>
              <a:t>z</a:t>
            </a:r>
            <a:r>
              <a:rPr lang="zh-CN" altLang="en-US" sz="2000" dirty="0"/>
              <a:t>是</a:t>
            </a:r>
            <a:r>
              <a:rPr lang="en-US" altLang="zh-CN" sz="2000" dirty="0" err="1"/>
              <a:t>u,v</a:t>
            </a:r>
            <a:r>
              <a:rPr lang="zh-CN" altLang="en-US" sz="2000" dirty="0"/>
              <a:t>的函数，</a:t>
            </a:r>
            <a:r>
              <a:rPr lang="en-US" altLang="zh-CN" sz="2000" dirty="0" err="1"/>
              <a:t>u,v</a:t>
            </a:r>
            <a:r>
              <a:rPr lang="zh-CN" altLang="en-US" sz="2000" dirty="0"/>
              <a:t>分别为</a:t>
            </a:r>
            <a:r>
              <a:rPr lang="en-US" altLang="zh-CN" sz="2000" dirty="0" err="1"/>
              <a:t>x,y</a:t>
            </a:r>
            <a:r>
              <a:rPr lang="zh-CN" altLang="en-US" sz="2000" dirty="0"/>
              <a:t>的函数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759712" y="3990511"/>
            <a:ext cx="3128476" cy="2186452"/>
            <a:chOff x="6020292" y="1697646"/>
            <a:chExt cx="3128476" cy="2186452"/>
          </a:xfrm>
        </p:grpSpPr>
        <p:sp>
          <p:nvSpPr>
            <p:cNvPr id="14" name="椭圆 13"/>
            <p:cNvSpPr/>
            <p:nvPr/>
          </p:nvSpPr>
          <p:spPr>
            <a:xfrm>
              <a:off x="7418926" y="3176222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7384719" y="2110520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u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6020292" y="3176222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y</a:t>
              </a:r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6020292" y="2150191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x</a:t>
              </a:r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8499695" y="2518100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z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17" idx="6"/>
            </p:cNvCxnSpPr>
            <p:nvPr/>
          </p:nvCxnSpPr>
          <p:spPr>
            <a:xfrm flipV="1">
              <a:off x="6669365" y="2438584"/>
              <a:ext cx="636238" cy="2027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7" idx="5"/>
            </p:cNvCxnSpPr>
            <p:nvPr/>
          </p:nvCxnSpPr>
          <p:spPr>
            <a:xfrm>
              <a:off x="6574310" y="2677113"/>
              <a:ext cx="810409" cy="69642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6" idx="7"/>
            </p:cNvCxnSpPr>
            <p:nvPr/>
          </p:nvCxnSpPr>
          <p:spPr>
            <a:xfrm flipV="1">
              <a:off x="6574310" y="2613175"/>
              <a:ext cx="776202" cy="653453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6" idx="6"/>
              <a:endCxn id="14" idx="2"/>
            </p:cNvCxnSpPr>
            <p:nvPr/>
          </p:nvCxnSpPr>
          <p:spPr>
            <a:xfrm>
              <a:off x="6669365" y="3484886"/>
              <a:ext cx="749561" cy="0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5" idx="6"/>
            </p:cNvCxnSpPr>
            <p:nvPr/>
          </p:nvCxnSpPr>
          <p:spPr>
            <a:xfrm>
              <a:off x="8033792" y="2419184"/>
              <a:ext cx="431696" cy="25792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4" idx="6"/>
              <a:endCxn id="18" idx="3"/>
            </p:cNvCxnSpPr>
            <p:nvPr/>
          </p:nvCxnSpPr>
          <p:spPr>
            <a:xfrm flipV="1">
              <a:off x="8067999" y="3045022"/>
              <a:ext cx="526751" cy="43986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6710066" y="1697646"/>
                  <a:ext cx="504689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066" y="1697646"/>
                  <a:ext cx="504689" cy="6190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8249640" y="1824170"/>
                  <a:ext cx="504689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640" y="1824170"/>
                  <a:ext cx="504689" cy="6190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6754069" y="3026417"/>
                  <a:ext cx="497572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069" y="3026417"/>
                  <a:ext cx="497572" cy="6190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8302081" y="3264954"/>
                  <a:ext cx="497572" cy="6191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2081" y="3264954"/>
                  <a:ext cx="497572" cy="6191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42"/>
          <p:cNvGrpSpPr/>
          <p:nvPr/>
        </p:nvGrpSpPr>
        <p:grpSpPr>
          <a:xfrm>
            <a:off x="8313730" y="4804463"/>
            <a:ext cx="1925385" cy="619016"/>
            <a:chOff x="8313730" y="4804463"/>
            <a:chExt cx="1925385" cy="619016"/>
          </a:xfrm>
        </p:grpSpPr>
        <p:cxnSp>
          <p:nvCxnSpPr>
            <p:cNvPr id="30" name="直接箭头连接符 29"/>
            <p:cNvCxnSpPr>
              <a:stCxn id="17" idx="5"/>
              <a:endCxn id="18" idx="2"/>
            </p:cNvCxnSpPr>
            <p:nvPr/>
          </p:nvCxnSpPr>
          <p:spPr>
            <a:xfrm>
              <a:off x="8313730" y="4969978"/>
              <a:ext cx="1925385" cy="149651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9590042" y="4804463"/>
                  <a:ext cx="49622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042" y="4804463"/>
                  <a:ext cx="496225" cy="6190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组合 31"/>
          <p:cNvGrpSpPr/>
          <p:nvPr/>
        </p:nvGrpSpPr>
        <p:grpSpPr>
          <a:xfrm>
            <a:off x="6440448" y="1592005"/>
            <a:ext cx="4106082" cy="4297393"/>
            <a:chOff x="7133337" y="2556133"/>
            <a:chExt cx="4106082" cy="4297393"/>
          </a:xfrm>
        </p:grpSpPr>
        <p:sp>
          <p:nvSpPr>
            <p:cNvPr id="33" name="弧形 32"/>
            <p:cNvSpPr/>
            <p:nvPr/>
          </p:nvSpPr>
          <p:spPr>
            <a:xfrm rot="19203321">
              <a:off x="7133337" y="3276035"/>
              <a:ext cx="4106082" cy="357749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806234" y="2556133"/>
              <a:ext cx="3209868" cy="2095187"/>
              <a:chOff x="7806234" y="2556133"/>
              <a:chExt cx="3209868" cy="2095187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806234" y="3740380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x</a:t>
                </a:r>
                <a:endParaRPr lang="zh-CN" altLang="en-US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9296402" y="3749055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u</a:t>
                </a:r>
                <a:endParaRPr lang="zh-CN" altLang="en-US" dirty="0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0654266" y="3736042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y</a:t>
                </a:r>
                <a:endParaRPr lang="zh-CN" altLang="en-US" dirty="0"/>
              </a:p>
            </p:txBody>
          </p:sp>
          <p:cxnSp>
            <p:nvCxnSpPr>
              <p:cNvPr id="38" name="直接箭头连接符 37"/>
              <p:cNvCxnSpPr>
                <a:stCxn id="35" idx="6"/>
              </p:cNvCxnSpPr>
              <p:nvPr/>
            </p:nvCxnSpPr>
            <p:spPr>
              <a:xfrm>
                <a:off x="8168070" y="3936323"/>
                <a:ext cx="1121585" cy="8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>
                <a:off x="9532681" y="3931985"/>
                <a:ext cx="1121585" cy="8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/>
                  <p:cNvSpPr txBox="1"/>
                  <p:nvPr/>
                </p:nvSpPr>
                <p:spPr>
                  <a:xfrm>
                    <a:off x="8839384" y="2556133"/>
                    <a:ext cx="986279" cy="6176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baseline="30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zh-CN" altLang="en-US" baseline="30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文本框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384" y="2556133"/>
                    <a:ext cx="986279" cy="61767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40"/>
                  <p:cNvSpPr/>
                  <p:nvPr/>
                </p:nvSpPr>
                <p:spPr>
                  <a:xfrm>
                    <a:off x="9901503" y="4033074"/>
                    <a:ext cx="509498" cy="6182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" name="矩形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1503" y="4033074"/>
                    <a:ext cx="509498" cy="618246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/>
                  <p:cNvSpPr/>
                  <p:nvPr/>
                </p:nvSpPr>
                <p:spPr>
                  <a:xfrm>
                    <a:off x="8329886" y="4010582"/>
                    <a:ext cx="509498" cy="6182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2" name="矩形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9886" y="4010582"/>
                    <a:ext cx="509498" cy="618246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4" name="组合 43"/>
          <p:cNvGrpSpPr/>
          <p:nvPr/>
        </p:nvGrpSpPr>
        <p:grpSpPr>
          <a:xfrm>
            <a:off x="8364902" y="4950556"/>
            <a:ext cx="1874213" cy="694854"/>
            <a:chOff x="11309754" y="3424134"/>
            <a:chExt cx="1874213" cy="694854"/>
          </a:xfrm>
        </p:grpSpPr>
        <p:cxnSp>
          <p:nvCxnSpPr>
            <p:cNvPr id="45" name="直接箭头连接符 44"/>
            <p:cNvCxnSpPr/>
            <p:nvPr/>
          </p:nvCxnSpPr>
          <p:spPr>
            <a:xfrm flipV="1">
              <a:off x="11309754" y="3735461"/>
              <a:ext cx="1874213" cy="383527"/>
            </a:xfrm>
            <a:prstGeom prst="straightConnector1">
              <a:avLst/>
            </a:prstGeom>
            <a:ln w="4762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11853386" y="3424134"/>
                  <a:ext cx="499624" cy="6663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3386" y="3424134"/>
                  <a:ext cx="499624" cy="66633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283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26461"/>
            <a:ext cx="10515600" cy="5458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代价函数：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梯度下降法更新权重：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666204" y="896641"/>
                <a:ext cx="2344167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𝐶𝑘</m:t>
                      </m:r>
                    </m:oMath>
                  </m:oMathPara>
                </a14:m>
                <a:endParaRPr lang="zh-CN" altLang="en-US" baseline="-250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04" y="896641"/>
                <a:ext cx="2344167" cy="270652"/>
              </a:xfrm>
              <a:prstGeom prst="rect">
                <a:avLst/>
              </a:prstGeom>
              <a:blipFill>
                <a:blip r:embed="rId2"/>
                <a:stretch>
                  <a:fillRect l="-260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29230" y="2089185"/>
                <a:ext cx="7573868" cy="595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baseline="-25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230" y="2089185"/>
                <a:ext cx="7573868" cy="5950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970058" y="34477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根据链式法则：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56315" y="2783156"/>
                <a:ext cx="2643481" cy="543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dirty="0" smtClean="0"/>
                  <a:t>+…+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315" y="2783156"/>
                <a:ext cx="2643481" cy="5438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51988" y="3873984"/>
                <a:ext cx="4539496" cy="2245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 smtClean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88" y="3873984"/>
                <a:ext cx="4539496" cy="22458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爆炸形 1 8"/>
          <p:cNvSpPr/>
          <p:nvPr/>
        </p:nvSpPr>
        <p:spPr>
          <a:xfrm>
            <a:off x="4122162" y="2964331"/>
            <a:ext cx="2450552" cy="1610914"/>
          </a:xfrm>
          <a:prstGeom prst="irregularSeal1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导数</a:t>
            </a:r>
            <a:r>
              <a:rPr lang="zh-CN" altLang="en-US" dirty="0" smtClean="0"/>
              <a:t>地狱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038095" y="2053157"/>
            <a:ext cx="1711988" cy="1057507"/>
            <a:chOff x="4764757" y="2737783"/>
            <a:chExt cx="1711988" cy="1057507"/>
          </a:xfrm>
        </p:grpSpPr>
        <p:sp>
          <p:nvSpPr>
            <p:cNvPr id="8" name="椭圆 7"/>
            <p:cNvSpPr/>
            <p:nvPr/>
          </p:nvSpPr>
          <p:spPr>
            <a:xfrm>
              <a:off x="5715255" y="2737783"/>
              <a:ext cx="761490" cy="82475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下箭头 9"/>
            <p:cNvSpPr/>
            <p:nvPr/>
          </p:nvSpPr>
          <p:spPr>
            <a:xfrm rot="4255132">
              <a:off x="5043931" y="3121669"/>
              <a:ext cx="394447" cy="95279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172458" y="1570623"/>
                <a:ext cx="5769465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58" y="1570623"/>
                <a:ext cx="5769465" cy="373885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 flipH="1">
                <a:off x="8008875" y="113088"/>
                <a:ext cx="34690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dirty="0" smtClean="0"/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baseline="26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08875" y="113088"/>
                <a:ext cx="3469079" cy="400110"/>
              </a:xfrm>
              <a:prstGeom prst="rect">
                <a:avLst/>
              </a:prstGeom>
              <a:blipFill>
                <a:blip r:embed="rId7"/>
                <a:stretch>
                  <a:fillRect l="-1933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10195883" y="3573919"/>
            <a:ext cx="1572848" cy="1986300"/>
            <a:chOff x="7533101" y="2302700"/>
            <a:chExt cx="1572848" cy="1986300"/>
          </a:xfrm>
        </p:grpSpPr>
        <p:grpSp>
          <p:nvGrpSpPr>
            <p:cNvPr id="18" name="组合 17"/>
            <p:cNvGrpSpPr/>
            <p:nvPr/>
          </p:nvGrpSpPr>
          <p:grpSpPr>
            <a:xfrm>
              <a:off x="7985449" y="2302700"/>
              <a:ext cx="1120500" cy="1986300"/>
              <a:chOff x="10388705" y="2434313"/>
              <a:chExt cx="1120500" cy="198630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1028487" y="2434313"/>
                <a:ext cx="480718" cy="1986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平方误               差</a:t>
                </a:r>
                <a:r>
                  <a:rPr lang="en-US" altLang="zh-CN" dirty="0" smtClean="0"/>
                  <a:t>C</a:t>
                </a:r>
                <a:endParaRPr lang="zh-CN" altLang="en-US" dirty="0"/>
              </a:p>
            </p:txBody>
          </p:sp>
          <p:cxnSp>
            <p:nvCxnSpPr>
              <p:cNvPr id="28" name="直接箭头连接符 27"/>
              <p:cNvCxnSpPr/>
              <p:nvPr/>
            </p:nvCxnSpPr>
            <p:spPr>
              <a:xfrm flipV="1">
                <a:off x="10388705" y="2974833"/>
                <a:ext cx="568625" cy="1433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flipV="1">
                <a:off x="10397669" y="3896036"/>
                <a:ext cx="665691" cy="16787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7806351" y="2491627"/>
                  <a:ext cx="294118" cy="2815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6351" y="2491627"/>
                  <a:ext cx="294118" cy="2815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500" t="-2174" r="-6250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7906182" y="3355624"/>
                  <a:ext cx="294118" cy="282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6182" y="3355624"/>
                  <a:ext cx="294118" cy="28212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2500" t="-2128" r="-6250" b="-170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7537087" y="2730681"/>
                  <a:ext cx="426784" cy="2424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5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sz="155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087" y="2730681"/>
                  <a:ext cx="426784" cy="24243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5714" r="-4286" b="-3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7560201" y="3616992"/>
                  <a:ext cx="426784" cy="242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5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sz="1550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201" y="3616992"/>
                  <a:ext cx="426784" cy="2429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5714" r="-4286" b="-3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椭圆 24"/>
            <p:cNvSpPr/>
            <p:nvPr/>
          </p:nvSpPr>
          <p:spPr>
            <a:xfrm>
              <a:off x="7533101" y="2707175"/>
              <a:ext cx="368860" cy="3319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7551965" y="3606584"/>
              <a:ext cx="368860" cy="3319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091625" y="2877910"/>
            <a:ext cx="4107054" cy="3438369"/>
            <a:chOff x="2997643" y="1383076"/>
            <a:chExt cx="5374887" cy="4345973"/>
          </a:xfrm>
        </p:grpSpPr>
        <p:grpSp>
          <p:nvGrpSpPr>
            <p:cNvPr id="31" name="组合 30"/>
            <p:cNvGrpSpPr/>
            <p:nvPr/>
          </p:nvGrpSpPr>
          <p:grpSpPr>
            <a:xfrm>
              <a:off x="3094621" y="1383076"/>
              <a:ext cx="5277909" cy="4345973"/>
              <a:chOff x="1457207" y="1563830"/>
              <a:chExt cx="5277909" cy="4345973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100" name="平行四边形 99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平行四边形 100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平行四边形 101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平行四边形 102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平行四边形 103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平行四边形 104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平行四边形 105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平行四边形 106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平行四边形 107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787368" y="1563830"/>
                <a:ext cx="1947262" cy="4345973"/>
                <a:chOff x="4554015" y="1360967"/>
                <a:chExt cx="1947262" cy="4345973"/>
              </a:xfrm>
            </p:grpSpPr>
            <p:sp>
              <p:nvSpPr>
                <p:cNvPr id="83" name="椭圆 82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椭圆 96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7" name="直接箭头连接符 36"/>
              <p:cNvCxnSpPr>
                <a:stCxn id="83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83" idx="6"/>
                <a:endCxn id="97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83" idx="5"/>
                <a:endCxn id="96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89" idx="6"/>
                <a:endCxn id="95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89" idx="5"/>
                <a:endCxn id="97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89" idx="5"/>
                <a:endCxn id="96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84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84" idx="6"/>
                <a:endCxn id="97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84" idx="5"/>
                <a:endCxn id="96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90" idx="6"/>
                <a:endCxn id="95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90" idx="6"/>
                <a:endCxn id="97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90" idx="6"/>
                <a:endCxn id="96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85" idx="6"/>
                <a:endCxn id="95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85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85" idx="6"/>
                <a:endCxn id="96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91" idx="6"/>
                <a:endCxn id="95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91" idx="6"/>
                <a:endCxn id="97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91" idx="6"/>
                <a:endCxn id="96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>
                <a:stCxn id="86" idx="6"/>
                <a:endCxn id="95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>
                <a:stCxn id="86" idx="6"/>
                <a:endCxn id="97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>
                <a:stCxn id="86" idx="6"/>
                <a:endCxn id="96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/>
              <p:cNvCxnSpPr>
                <a:stCxn id="92" idx="6"/>
                <a:endCxn id="95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>
                <a:stCxn id="92" idx="6"/>
                <a:endCxn id="97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/>
              <p:cNvCxnSpPr>
                <a:stCxn id="92" idx="6"/>
                <a:endCxn id="96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>
                <a:stCxn id="87" idx="7"/>
                <a:endCxn id="95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>
                <a:stCxn id="87" idx="6"/>
                <a:endCxn id="97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/>
              <p:cNvCxnSpPr>
                <a:stCxn id="87" idx="6"/>
                <a:endCxn id="96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/>
              <p:cNvCxnSpPr>
                <a:stCxn id="93" idx="6"/>
                <a:endCxn id="95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/>
              <p:cNvCxnSpPr>
                <a:stCxn id="93" idx="6"/>
                <a:endCxn id="97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>
                <a:stCxn id="93" idx="5"/>
                <a:endCxn id="96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/>
              <p:cNvCxnSpPr>
                <a:stCxn id="88" idx="6"/>
                <a:endCxn id="95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>
                <a:stCxn id="88" idx="6"/>
                <a:endCxn id="97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/>
              <p:cNvCxnSpPr>
                <a:stCxn id="88" idx="6"/>
                <a:endCxn id="96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94" idx="6"/>
                <a:endCxn id="95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>
                <a:stCxn id="94" idx="6"/>
                <a:endCxn id="97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>
                <a:stCxn id="94" idx="5"/>
                <a:endCxn id="96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>
                <a:stCxn id="95" idx="6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>
                <a:stCxn id="95" idx="5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/>
              <p:cNvCxnSpPr>
                <a:stCxn id="97" idx="7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/>
              <p:cNvCxnSpPr>
                <a:stCxn id="97" idx="6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/>
              <p:cNvCxnSpPr>
                <a:stCxn id="96" idx="6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/>
              <p:cNvCxnSpPr>
                <a:stCxn id="96" idx="5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endCxn id="89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endCxn id="94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endCxn id="83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 smtClean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32" name="平行四边形 31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33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/>
              <p:cNvSpPr/>
              <p:nvPr/>
            </p:nvSpPr>
            <p:spPr>
              <a:xfrm>
                <a:off x="8559323" y="3089122"/>
                <a:ext cx="462883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9" name="矩形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323" y="3089122"/>
                <a:ext cx="462883" cy="27917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9231435" y="3347372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435" y="3347372"/>
                <a:ext cx="294118" cy="280205"/>
              </a:xfrm>
              <a:prstGeom prst="rect">
                <a:avLst/>
              </a:prstGeom>
              <a:blipFill rotWithShape="0">
                <a:blip r:embed="rId17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/>
              <p:cNvSpPr txBox="1"/>
              <p:nvPr/>
            </p:nvSpPr>
            <p:spPr>
              <a:xfrm>
                <a:off x="9318279" y="4481159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文本框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279" y="4481159"/>
                <a:ext cx="294118" cy="280205"/>
              </a:xfrm>
              <a:prstGeom prst="rect">
                <a:avLst/>
              </a:prstGeom>
              <a:blipFill rotWithShape="0">
                <a:blip r:embed="rId18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9122138" y="5331993"/>
                <a:ext cx="294119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138" y="5331993"/>
                <a:ext cx="294119" cy="282129"/>
              </a:xfrm>
              <a:prstGeom prst="rect">
                <a:avLst/>
              </a:prstGeom>
              <a:blipFill rotWithShape="0">
                <a:blip r:embed="rId19"/>
                <a:stretch>
                  <a:fillRect l="-12245" t="-2174" r="-612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9097584" y="3627586"/>
                <a:ext cx="426784" cy="241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584" y="3627586"/>
                <a:ext cx="426784" cy="241285"/>
              </a:xfrm>
              <a:prstGeom prst="rect">
                <a:avLst/>
              </a:prstGeom>
              <a:blipFill rotWithShape="0">
                <a:blip r:embed="rId20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9141455" y="4305433"/>
                <a:ext cx="426784" cy="24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455" y="4305433"/>
                <a:ext cx="426784" cy="241733"/>
              </a:xfrm>
              <a:prstGeom prst="rect">
                <a:avLst/>
              </a:prstGeom>
              <a:blipFill rotWithShape="0">
                <a:blip r:embed="rId21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/>
              <p:cNvSpPr txBox="1"/>
              <p:nvPr/>
            </p:nvSpPr>
            <p:spPr>
              <a:xfrm>
                <a:off x="9127331" y="5058968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8" name="文本框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331" y="5058968"/>
                <a:ext cx="426784" cy="242952"/>
              </a:xfrm>
              <a:prstGeom prst="rect">
                <a:avLst/>
              </a:prstGeom>
              <a:blipFill rotWithShape="0">
                <a:blip r:embed="rId22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矩形 121"/>
          <p:cNvSpPr/>
          <p:nvPr/>
        </p:nvSpPr>
        <p:spPr>
          <a:xfrm>
            <a:off x="1084729" y="4528609"/>
            <a:ext cx="4177553" cy="707655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1726814" y="5405380"/>
            <a:ext cx="3738321" cy="707655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2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/>
      <p:bldP spid="6" grpId="0"/>
      <p:bldP spid="7" grpId="0"/>
      <p:bldP spid="9" grpId="0" animBg="1"/>
      <p:bldP spid="12" grpId="0"/>
      <p:bldP spid="122" grpId="0" animBg="1"/>
      <p:bldP spid="122" grpId="1" animBg="1"/>
      <p:bldP spid="1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/>
        </p:nvGrpSpPr>
        <p:grpSpPr>
          <a:xfrm>
            <a:off x="759046" y="1510323"/>
            <a:ext cx="5689729" cy="4543820"/>
            <a:chOff x="2997643" y="1283598"/>
            <a:chExt cx="5689729" cy="4543820"/>
          </a:xfrm>
        </p:grpSpPr>
        <p:grpSp>
          <p:nvGrpSpPr>
            <p:cNvPr id="100" name="组合 99"/>
            <p:cNvGrpSpPr/>
            <p:nvPr/>
          </p:nvGrpSpPr>
          <p:grpSpPr>
            <a:xfrm>
              <a:off x="3094621" y="1283598"/>
              <a:ext cx="5592751" cy="4543820"/>
              <a:chOff x="1457207" y="1464352"/>
              <a:chExt cx="5592751" cy="4543820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169" name="平行四边形 168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平行四边形 169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1" name="平行四边形 170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平行四边形 171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3" name="平行四边形 172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4" name="平行四边形 173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5" name="平行四边形 174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平行四边形 175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" name="平行四边形 176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5" name="组合 104"/>
              <p:cNvGrpSpPr/>
              <p:nvPr/>
            </p:nvGrpSpPr>
            <p:grpSpPr>
              <a:xfrm>
                <a:off x="3696586" y="1464352"/>
                <a:ext cx="3353372" cy="4543820"/>
                <a:chOff x="4463233" y="1261489"/>
                <a:chExt cx="3353372" cy="4543820"/>
              </a:xfrm>
            </p:grpSpPr>
            <p:sp>
              <p:nvSpPr>
                <p:cNvPr id="152" name="椭圆 151"/>
                <p:cNvSpPr/>
                <p:nvPr/>
              </p:nvSpPr>
              <p:spPr>
                <a:xfrm>
                  <a:off x="4561367" y="1261489"/>
                  <a:ext cx="439747" cy="43142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US" altLang="zh-CN" sz="800" dirty="0" smtClean="0">
                      <a:solidFill>
                        <a:schemeClr val="tx1"/>
                      </a:solidFill>
                    </a:rPr>
                    <a:t>1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椭圆 152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" name="椭圆 153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椭圆 154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椭圆 155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椭圆 156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椭圆 157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椭圆 158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椭圆 159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椭圆 160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椭圆 161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椭圆 162"/>
                <p:cNvSpPr/>
                <p:nvPr/>
              </p:nvSpPr>
              <p:spPr>
                <a:xfrm>
                  <a:off x="4463233" y="5374991"/>
                  <a:ext cx="466995" cy="43031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 smtClean="0">
                      <a:solidFill>
                        <a:schemeClr val="tx1"/>
                      </a:solidFill>
                    </a:rPr>
                    <a:t>x12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椭圆 163"/>
                <p:cNvSpPr/>
                <p:nvPr/>
              </p:nvSpPr>
              <p:spPr>
                <a:xfrm>
                  <a:off x="6118769" y="2290511"/>
                  <a:ext cx="443013" cy="3734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aseline="30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椭圆 165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椭圆 166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椭圆 167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6" name="直接箭头连接符 105"/>
              <p:cNvCxnSpPr>
                <a:stCxn id="152" idx="6"/>
              </p:cNvCxnSpPr>
              <p:nvPr/>
            </p:nvCxnSpPr>
            <p:spPr>
              <a:xfrm>
                <a:off x="4234467" y="1680066"/>
                <a:ext cx="1112609" cy="85478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箭头连接符 106"/>
              <p:cNvCxnSpPr>
                <a:stCxn id="152" idx="6"/>
                <a:endCxn id="166" idx="1"/>
              </p:cNvCxnSpPr>
              <p:nvPr/>
            </p:nvCxnSpPr>
            <p:spPr>
              <a:xfrm>
                <a:off x="4234467" y="1680066"/>
                <a:ext cx="1185321" cy="173546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/>
              <p:cNvCxnSpPr>
                <a:stCxn id="152" idx="5"/>
                <a:endCxn id="165" idx="0"/>
              </p:cNvCxnSpPr>
              <p:nvPr/>
            </p:nvCxnSpPr>
            <p:spPr>
              <a:xfrm>
                <a:off x="4170068" y="1832599"/>
                <a:ext cx="1361438" cy="245885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/>
              <p:cNvCxnSpPr>
                <a:stCxn id="158" idx="6"/>
                <a:endCxn id="164" idx="1"/>
              </p:cNvCxnSpPr>
              <p:nvPr/>
            </p:nvCxnSpPr>
            <p:spPr>
              <a:xfrm>
                <a:off x="4163581" y="2114919"/>
                <a:ext cx="1253419" cy="4331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/>
              <p:cNvCxnSpPr>
                <a:stCxn id="158" idx="5"/>
                <a:endCxn id="166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/>
              <p:cNvCxnSpPr>
                <a:stCxn id="158" idx="5"/>
                <a:endCxn id="165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>
                <a:stCxn id="153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/>
              <p:cNvCxnSpPr>
                <a:stCxn id="153" idx="6"/>
                <a:endCxn id="166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>
                <a:stCxn id="153" idx="5"/>
                <a:endCxn id="165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/>
              <p:cNvCxnSpPr>
                <a:stCxn id="159" idx="6"/>
                <a:endCxn id="164" idx="1"/>
              </p:cNvCxnSpPr>
              <p:nvPr/>
            </p:nvCxnSpPr>
            <p:spPr>
              <a:xfrm flipV="1">
                <a:off x="4169343" y="2548061"/>
                <a:ext cx="1247657" cy="309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/>
              <p:cNvCxnSpPr>
                <a:stCxn id="159" idx="6"/>
                <a:endCxn id="166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116"/>
              <p:cNvCxnSpPr>
                <a:stCxn id="159" idx="6"/>
                <a:endCxn id="165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/>
              <p:cNvCxnSpPr>
                <a:stCxn id="154" idx="6"/>
                <a:endCxn id="164" idx="1"/>
              </p:cNvCxnSpPr>
              <p:nvPr/>
            </p:nvCxnSpPr>
            <p:spPr>
              <a:xfrm flipV="1">
                <a:off x="4156229" y="2548061"/>
                <a:ext cx="1260771" cy="662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/>
              <p:cNvCxnSpPr>
                <a:stCxn id="154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154" idx="6"/>
                <a:endCxn id="165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/>
              <p:cNvCxnSpPr>
                <a:stCxn id="160" idx="6"/>
                <a:endCxn id="164" idx="1"/>
              </p:cNvCxnSpPr>
              <p:nvPr/>
            </p:nvCxnSpPr>
            <p:spPr>
              <a:xfrm flipV="1">
                <a:off x="4156229" y="2548061"/>
                <a:ext cx="1260771" cy="1026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/>
              <p:cNvCxnSpPr>
                <a:stCxn id="160" idx="6"/>
                <a:endCxn id="166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箭头连接符 122"/>
              <p:cNvCxnSpPr>
                <a:stCxn id="160" idx="6"/>
                <a:endCxn id="165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/>
              <p:cNvCxnSpPr>
                <a:stCxn id="155" idx="6"/>
                <a:endCxn id="164" idx="2"/>
              </p:cNvCxnSpPr>
              <p:nvPr/>
            </p:nvCxnSpPr>
            <p:spPr>
              <a:xfrm flipV="1">
                <a:off x="4163581" y="2680087"/>
                <a:ext cx="1188541" cy="12475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/>
              <p:cNvCxnSpPr>
                <a:stCxn id="155" idx="6"/>
                <a:endCxn id="166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>
                <a:stCxn id="155" idx="6"/>
                <a:endCxn id="165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箭头连接符 126"/>
              <p:cNvCxnSpPr>
                <a:stCxn id="161" idx="6"/>
                <a:endCxn id="164" idx="2"/>
              </p:cNvCxnSpPr>
              <p:nvPr/>
            </p:nvCxnSpPr>
            <p:spPr>
              <a:xfrm flipV="1">
                <a:off x="4163581" y="2680087"/>
                <a:ext cx="1188541" cy="16113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>
                <a:stCxn id="161" idx="6"/>
                <a:endCxn id="166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/>
              <p:cNvCxnSpPr>
                <a:stCxn id="161" idx="6"/>
                <a:endCxn id="165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/>
              <p:cNvCxnSpPr>
                <a:stCxn id="156" idx="7"/>
                <a:endCxn id="164" idx="2"/>
              </p:cNvCxnSpPr>
              <p:nvPr/>
            </p:nvCxnSpPr>
            <p:spPr>
              <a:xfrm flipV="1">
                <a:off x="4102210" y="2680087"/>
                <a:ext cx="1249912" cy="18646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箭头连接符 130"/>
              <p:cNvCxnSpPr>
                <a:stCxn id="156" idx="6"/>
                <a:endCxn id="166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箭头连接符 131"/>
              <p:cNvCxnSpPr>
                <a:stCxn id="156" idx="6"/>
                <a:endCxn id="165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/>
              <p:cNvCxnSpPr>
                <a:stCxn id="162" idx="6"/>
                <a:endCxn id="164" idx="3"/>
              </p:cNvCxnSpPr>
              <p:nvPr/>
            </p:nvCxnSpPr>
            <p:spPr>
              <a:xfrm flipV="1">
                <a:off x="4156228" y="2812113"/>
                <a:ext cx="1260772" cy="22137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箭头连接符 133"/>
              <p:cNvCxnSpPr>
                <a:stCxn id="162" idx="6"/>
                <a:endCxn id="166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162" idx="5"/>
                <a:endCxn id="165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157" idx="6"/>
                <a:endCxn id="164" idx="3"/>
              </p:cNvCxnSpPr>
              <p:nvPr/>
            </p:nvCxnSpPr>
            <p:spPr>
              <a:xfrm flipV="1">
                <a:off x="4156228" y="2812113"/>
                <a:ext cx="1260772" cy="25644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箭头连接符 136"/>
              <p:cNvCxnSpPr>
                <a:stCxn id="157" idx="6"/>
                <a:endCxn id="166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箭头连接符 137"/>
              <p:cNvCxnSpPr>
                <a:stCxn id="157" idx="6"/>
                <a:endCxn id="165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箭头连接符 138"/>
              <p:cNvCxnSpPr>
                <a:stCxn id="163" idx="6"/>
                <a:endCxn id="164" idx="3"/>
              </p:cNvCxnSpPr>
              <p:nvPr/>
            </p:nvCxnSpPr>
            <p:spPr>
              <a:xfrm flipV="1">
                <a:off x="4163581" y="2812113"/>
                <a:ext cx="1253419" cy="298090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箭头连接符 139"/>
              <p:cNvCxnSpPr>
                <a:stCxn id="163" idx="6"/>
                <a:endCxn id="166" idx="3"/>
              </p:cNvCxnSpPr>
              <p:nvPr/>
            </p:nvCxnSpPr>
            <p:spPr>
              <a:xfrm flipV="1">
                <a:off x="4163581" y="3650253"/>
                <a:ext cx="1256207" cy="214276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箭头连接符 140"/>
              <p:cNvCxnSpPr>
                <a:stCxn id="163" idx="5"/>
                <a:endCxn id="165" idx="3"/>
              </p:cNvCxnSpPr>
              <p:nvPr/>
            </p:nvCxnSpPr>
            <p:spPr>
              <a:xfrm flipV="1">
                <a:off x="4095191" y="4574785"/>
                <a:ext cx="1305903" cy="1370368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箭头连接符 141"/>
              <p:cNvCxnSpPr>
                <a:stCxn id="164" idx="6"/>
                <a:endCxn id="167" idx="1"/>
              </p:cNvCxnSpPr>
              <p:nvPr/>
            </p:nvCxnSpPr>
            <p:spPr>
              <a:xfrm>
                <a:off x="5795135" y="2680087"/>
                <a:ext cx="926334" cy="464060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箭头连接符 142"/>
              <p:cNvCxnSpPr>
                <a:stCxn id="164" idx="5"/>
                <a:endCxn id="168" idx="1"/>
              </p:cNvCxnSpPr>
              <p:nvPr/>
            </p:nvCxnSpPr>
            <p:spPr>
              <a:xfrm>
                <a:off x="5730257" y="2812113"/>
                <a:ext cx="1004859" cy="1164101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箭头连接符 143"/>
              <p:cNvCxnSpPr>
                <a:stCxn id="166" idx="7"/>
                <a:endCxn id="167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箭头连接符 144"/>
              <p:cNvCxnSpPr>
                <a:stCxn id="166" idx="6"/>
                <a:endCxn id="168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箭头连接符 145"/>
              <p:cNvCxnSpPr>
                <a:stCxn id="165" idx="6"/>
                <a:endCxn id="167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箭头连接符 146"/>
              <p:cNvCxnSpPr>
                <a:stCxn id="165" idx="5"/>
                <a:endCxn id="168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>
                <a:endCxn id="158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>
                <a:endCxn id="163" idx="1"/>
              </p:cNvCxnSpPr>
              <p:nvPr/>
            </p:nvCxnSpPr>
            <p:spPr>
              <a:xfrm>
                <a:off x="2541755" y="4259550"/>
                <a:ext cx="1223221" cy="13813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>
                <a:endCxn id="152" idx="2"/>
              </p:cNvCxnSpPr>
              <p:nvPr/>
            </p:nvCxnSpPr>
            <p:spPr>
              <a:xfrm flipV="1">
                <a:off x="1925428" y="1680066"/>
                <a:ext cx="1869292" cy="14154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本框 150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 smtClean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101" name="平行四边形 100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平行四边形 101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平行四边形 102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0484" y="718457"/>
            <a:ext cx="10855842" cy="5618548"/>
          </a:xfrm>
        </p:spPr>
        <p:txBody>
          <a:bodyPr/>
          <a:lstStyle/>
          <a:p>
            <a:r>
              <a:rPr lang="zh-CN" altLang="en-US" dirty="0" smtClean="0"/>
              <a:t>神经元</a:t>
            </a:r>
            <a:r>
              <a:rPr lang="zh-CN" altLang="en-US" dirty="0" smtClean="0"/>
              <a:t>误差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(</a:t>
            </a:r>
            <a:r>
              <a:rPr lang="zh-CN" altLang="en-US" dirty="0" smtClean="0"/>
              <a:t>上游梯度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096267" y="784267"/>
                <a:ext cx="898066" cy="60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267" y="784267"/>
                <a:ext cx="898066" cy="6076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/>
              <p:cNvSpPr txBox="1"/>
              <p:nvPr/>
            </p:nvSpPr>
            <p:spPr>
              <a:xfrm>
                <a:off x="4896732" y="2184883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8" name="文本框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732" y="2184883"/>
                <a:ext cx="294118" cy="280205"/>
              </a:xfrm>
              <a:prstGeom prst="rect">
                <a:avLst/>
              </a:prstGeom>
              <a:blipFill rotWithShape="0">
                <a:blip r:embed="rId4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/>
              <p:cNvSpPr txBox="1"/>
              <p:nvPr/>
            </p:nvSpPr>
            <p:spPr>
              <a:xfrm>
                <a:off x="4956412" y="3642131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9" name="文本框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412" y="3642131"/>
                <a:ext cx="294118" cy="280205"/>
              </a:xfrm>
              <a:prstGeom prst="rect">
                <a:avLst/>
              </a:prstGeom>
              <a:blipFill rotWithShape="0">
                <a:blip r:embed="rId5"/>
                <a:stretch>
                  <a:fillRect l="-12500" t="-2174" r="-8333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/>
              <p:cNvSpPr txBox="1"/>
              <p:nvPr/>
            </p:nvSpPr>
            <p:spPr>
              <a:xfrm>
                <a:off x="4930621" y="4591573"/>
                <a:ext cx="294119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621" y="4591573"/>
                <a:ext cx="294119" cy="282129"/>
              </a:xfrm>
              <a:prstGeom prst="rect">
                <a:avLst/>
              </a:prstGeom>
              <a:blipFill rotWithShape="0">
                <a:blip r:embed="rId6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054127" y="5233963"/>
                <a:ext cx="532197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127" y="5233963"/>
                <a:ext cx="532197" cy="28046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/>
              <p:cNvSpPr/>
              <p:nvPr/>
            </p:nvSpPr>
            <p:spPr>
              <a:xfrm>
                <a:off x="3840347" y="5014665"/>
                <a:ext cx="532197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2" name="矩形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7" y="5014665"/>
                <a:ext cx="532197" cy="2795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3747126" y="4781783"/>
                <a:ext cx="528606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26" y="4781783"/>
                <a:ext cx="528606" cy="2795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本框 183"/>
              <p:cNvSpPr txBox="1"/>
              <p:nvPr/>
            </p:nvSpPr>
            <p:spPr>
              <a:xfrm>
                <a:off x="6317771" y="2853148"/>
                <a:ext cx="294118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4" name="文本框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771" y="2853148"/>
                <a:ext cx="294118" cy="281552"/>
              </a:xfrm>
              <a:prstGeom prst="rect">
                <a:avLst/>
              </a:prstGeom>
              <a:blipFill rotWithShape="0">
                <a:blip r:embed="rId10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/>
              <p:cNvSpPr txBox="1"/>
              <p:nvPr/>
            </p:nvSpPr>
            <p:spPr>
              <a:xfrm>
                <a:off x="6417602" y="3717145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5" name="文本框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02" y="3717145"/>
                <a:ext cx="294118" cy="282129"/>
              </a:xfrm>
              <a:prstGeom prst="rect">
                <a:avLst/>
              </a:prstGeom>
              <a:blipFill rotWithShape="0">
                <a:blip r:embed="rId11"/>
                <a:stretch>
                  <a:fillRect l="-12500" t="-2174" r="-625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矩形 185"/>
              <p:cNvSpPr/>
              <p:nvPr/>
            </p:nvSpPr>
            <p:spPr>
              <a:xfrm>
                <a:off x="4207485" y="1862778"/>
                <a:ext cx="462883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6" name="矩形 1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85" y="1862778"/>
                <a:ext cx="462883" cy="27917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矩形 186"/>
              <p:cNvSpPr/>
              <p:nvPr/>
            </p:nvSpPr>
            <p:spPr>
              <a:xfrm>
                <a:off x="3888441" y="2021800"/>
                <a:ext cx="466474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7" name="矩形 1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441" y="2021800"/>
                <a:ext cx="466474" cy="27956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矩形 187"/>
              <p:cNvSpPr/>
              <p:nvPr/>
            </p:nvSpPr>
            <p:spPr>
              <a:xfrm>
                <a:off x="5509656" y="2607325"/>
                <a:ext cx="462883" cy="280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8" name="矩形 1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656" y="2607325"/>
                <a:ext cx="462883" cy="2800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矩形 188"/>
              <p:cNvSpPr/>
              <p:nvPr/>
            </p:nvSpPr>
            <p:spPr>
              <a:xfrm>
                <a:off x="5391437" y="2985523"/>
                <a:ext cx="466474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9" name="矩形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437" y="2985523"/>
                <a:ext cx="466474" cy="28046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/>
              <p:cNvSpPr txBox="1"/>
              <p:nvPr/>
            </p:nvSpPr>
            <p:spPr>
              <a:xfrm>
                <a:off x="4755186" y="2554459"/>
                <a:ext cx="426784" cy="241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0" name="文本框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86" y="2554459"/>
                <a:ext cx="426784" cy="241285"/>
              </a:xfrm>
              <a:prstGeom prst="rect">
                <a:avLst/>
              </a:prstGeom>
              <a:blipFill rotWithShape="0">
                <a:blip r:embed="rId16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文本框 190"/>
              <p:cNvSpPr txBox="1"/>
              <p:nvPr/>
            </p:nvSpPr>
            <p:spPr>
              <a:xfrm>
                <a:off x="4736242" y="3412478"/>
                <a:ext cx="426784" cy="24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1" name="文本框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242" y="3412478"/>
                <a:ext cx="426784" cy="241733"/>
              </a:xfrm>
              <a:prstGeom prst="rect">
                <a:avLst/>
              </a:prstGeom>
              <a:blipFill rotWithShape="0">
                <a:blip r:embed="rId17"/>
                <a:stretch>
                  <a:fillRect l="-571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本框 191"/>
              <p:cNvSpPr txBox="1"/>
              <p:nvPr/>
            </p:nvSpPr>
            <p:spPr>
              <a:xfrm>
                <a:off x="4728776" y="4318767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776" y="4318767"/>
                <a:ext cx="426784" cy="242952"/>
              </a:xfrm>
              <a:prstGeom prst="rect">
                <a:avLst/>
              </a:prstGeom>
              <a:blipFill rotWithShape="0">
                <a:blip r:embed="rId18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本框 194"/>
              <p:cNvSpPr txBox="1"/>
              <p:nvPr/>
            </p:nvSpPr>
            <p:spPr>
              <a:xfrm>
                <a:off x="6048507" y="3092202"/>
                <a:ext cx="426784" cy="242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5" name="文本框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07" y="3092202"/>
                <a:ext cx="426784" cy="242439"/>
              </a:xfrm>
              <a:prstGeom prst="rect">
                <a:avLst/>
              </a:prstGeom>
              <a:blipFill rotWithShape="0">
                <a:blip r:embed="rId19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/>
              <p:cNvSpPr txBox="1"/>
              <p:nvPr/>
            </p:nvSpPr>
            <p:spPr>
              <a:xfrm>
                <a:off x="6071621" y="3978513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21" y="3978513"/>
                <a:ext cx="426784" cy="242952"/>
              </a:xfrm>
              <a:prstGeom prst="rect">
                <a:avLst/>
              </a:prstGeom>
              <a:blipFill rotWithShape="0">
                <a:blip r:embed="rId20"/>
                <a:stretch>
                  <a:fillRect l="-5714" t="-256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/>
              <p:cNvSpPr txBox="1"/>
              <p:nvPr/>
            </p:nvSpPr>
            <p:spPr>
              <a:xfrm>
                <a:off x="6165521" y="2210887"/>
                <a:ext cx="855682" cy="52892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521" y="2210887"/>
                <a:ext cx="855682" cy="528927"/>
              </a:xfrm>
              <a:prstGeom prst="rect">
                <a:avLst/>
              </a:prstGeom>
              <a:blipFill rotWithShape="0">
                <a:blip r:embed="rId21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文本框 197"/>
              <p:cNvSpPr txBox="1"/>
              <p:nvPr/>
            </p:nvSpPr>
            <p:spPr>
              <a:xfrm>
                <a:off x="5933309" y="4495230"/>
                <a:ext cx="855682" cy="52918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8" name="文本框 1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309" y="4495230"/>
                <a:ext cx="855682" cy="529184"/>
              </a:xfrm>
              <a:prstGeom prst="rect">
                <a:avLst/>
              </a:prstGeom>
              <a:blipFill rotWithShape="0"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矩形 198"/>
              <p:cNvSpPr/>
              <p:nvPr/>
            </p:nvSpPr>
            <p:spPr>
              <a:xfrm>
                <a:off x="7880966" y="983291"/>
                <a:ext cx="1848857" cy="628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9" name="矩形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66" y="983291"/>
                <a:ext cx="1848857" cy="62818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本框 200"/>
              <p:cNvSpPr txBox="1"/>
              <p:nvPr/>
            </p:nvSpPr>
            <p:spPr>
              <a:xfrm>
                <a:off x="7859272" y="1766755"/>
                <a:ext cx="400596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1" name="文本框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72" y="1766755"/>
                <a:ext cx="4005968" cy="280718"/>
              </a:xfrm>
              <a:prstGeom prst="rect">
                <a:avLst/>
              </a:prstGeom>
              <a:blipFill rotWithShape="0">
                <a:blip r:embed="rId24"/>
                <a:stretch>
                  <a:fillRect l="-457" t="-2174" r="-15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矩形 202"/>
              <p:cNvSpPr/>
              <p:nvPr/>
            </p:nvSpPr>
            <p:spPr>
              <a:xfrm>
                <a:off x="7958763" y="2115223"/>
                <a:ext cx="1320746" cy="787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000" b="0" i="0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03" name="矩形 2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763" y="2115223"/>
                <a:ext cx="1320746" cy="78790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矩形 203"/>
              <p:cNvSpPr/>
              <p:nvPr/>
            </p:nvSpPr>
            <p:spPr>
              <a:xfrm>
                <a:off x="7824922" y="2968915"/>
                <a:ext cx="2895376" cy="594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000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04" name="矩形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922" y="2968915"/>
                <a:ext cx="2895376" cy="59413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矩形 204"/>
          <p:cNvSpPr/>
          <p:nvPr/>
        </p:nvSpPr>
        <p:spPr>
          <a:xfrm>
            <a:off x="7721943" y="912391"/>
            <a:ext cx="3654894" cy="5067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矩形 205"/>
              <p:cNvSpPr/>
              <p:nvPr/>
            </p:nvSpPr>
            <p:spPr>
              <a:xfrm>
                <a:off x="7832208" y="3691134"/>
                <a:ext cx="1801544" cy="594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06" name="矩形 2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208" y="3691134"/>
                <a:ext cx="1801544" cy="59413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矩形 206"/>
              <p:cNvSpPr/>
              <p:nvPr/>
            </p:nvSpPr>
            <p:spPr>
              <a:xfrm>
                <a:off x="8028759" y="4405858"/>
                <a:ext cx="2874680" cy="7559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 smtClean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zh-CN" altLang="en-US" sz="2400" baseline="-2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7" name="矩形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759" y="4405858"/>
                <a:ext cx="2874680" cy="755976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矩形 207"/>
              <p:cNvSpPr/>
              <p:nvPr/>
            </p:nvSpPr>
            <p:spPr>
              <a:xfrm>
                <a:off x="8022985" y="5128077"/>
                <a:ext cx="2877153" cy="7559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 smtClean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zh-CN" altLang="en-US" sz="2400" baseline="-2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8" name="矩形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985" y="5128077"/>
                <a:ext cx="2877153" cy="755976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矩形 192"/>
          <p:cNvSpPr/>
          <p:nvPr/>
        </p:nvSpPr>
        <p:spPr>
          <a:xfrm>
            <a:off x="7109405" y="2702038"/>
            <a:ext cx="480718" cy="198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平方误               差</a:t>
            </a:r>
            <a:r>
              <a:rPr lang="en-US" altLang="zh-CN" dirty="0" smtClean="0"/>
              <a:t>C</a:t>
            </a:r>
            <a:endParaRPr lang="zh-CN" altLang="en-US" dirty="0"/>
          </a:p>
        </p:txBody>
      </p:sp>
      <p:cxnSp>
        <p:nvCxnSpPr>
          <p:cNvPr id="194" name="直接箭头连接符 193"/>
          <p:cNvCxnSpPr/>
          <p:nvPr/>
        </p:nvCxnSpPr>
        <p:spPr>
          <a:xfrm flipV="1">
            <a:off x="6469623" y="3242558"/>
            <a:ext cx="568625" cy="14339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/>
          <p:nvPr/>
        </p:nvCxnSpPr>
        <p:spPr>
          <a:xfrm flipV="1">
            <a:off x="6478587" y="4163761"/>
            <a:ext cx="665691" cy="16787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081955" y="1271731"/>
            <a:ext cx="2371061" cy="1397125"/>
            <a:chOff x="5018567" y="1271647"/>
            <a:chExt cx="2371061" cy="1397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5249772" y="1271647"/>
                  <a:ext cx="855682" cy="527004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8" name="文本框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9772" y="1271647"/>
                  <a:ext cx="855682" cy="527004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b="-11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任意多边形 4"/>
            <p:cNvSpPr/>
            <p:nvPr/>
          </p:nvSpPr>
          <p:spPr>
            <a:xfrm>
              <a:off x="5018567" y="1764043"/>
              <a:ext cx="2371061" cy="904729"/>
            </a:xfrm>
            <a:custGeom>
              <a:avLst/>
              <a:gdLst>
                <a:gd name="connsiteX0" fmla="*/ 0 w 2371061"/>
                <a:gd name="connsiteY0" fmla="*/ 766506 h 904729"/>
                <a:gd name="connsiteX1" fmla="*/ 1233377 w 2371061"/>
                <a:gd name="connsiteY1" fmla="*/ 962 h 904729"/>
                <a:gd name="connsiteX2" fmla="*/ 2371061 w 2371061"/>
                <a:gd name="connsiteY2" fmla="*/ 904729 h 904729"/>
                <a:gd name="connsiteX3" fmla="*/ 2371061 w 2371061"/>
                <a:gd name="connsiteY3" fmla="*/ 904729 h 90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1061" h="904729">
                  <a:moveTo>
                    <a:pt x="0" y="766506"/>
                  </a:moveTo>
                  <a:cubicBezTo>
                    <a:pt x="419100" y="372215"/>
                    <a:pt x="838200" y="-22075"/>
                    <a:pt x="1233377" y="962"/>
                  </a:cubicBezTo>
                  <a:cubicBezTo>
                    <a:pt x="1628554" y="23999"/>
                    <a:pt x="2371061" y="904729"/>
                    <a:pt x="2371061" y="904729"/>
                  </a:cubicBezTo>
                  <a:lnTo>
                    <a:pt x="2371061" y="904729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线形标注 1 6"/>
          <p:cNvSpPr/>
          <p:nvPr/>
        </p:nvSpPr>
        <p:spPr>
          <a:xfrm flipH="1">
            <a:off x="5657119" y="5695258"/>
            <a:ext cx="1852975" cy="539719"/>
          </a:xfrm>
          <a:prstGeom prst="borderCallout1">
            <a:avLst>
              <a:gd name="adj1" fmla="val 18750"/>
              <a:gd name="adj2" fmla="val -8333"/>
              <a:gd name="adj3" fmla="val -47071"/>
              <a:gd name="adj4" fmla="val -25854"/>
            </a:avLst>
          </a:prstGeom>
          <a:solidFill>
            <a:srgbClr val="FFFF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</a:rPr>
              <a:t>隐藏层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前凸带形 7"/>
          <p:cNvSpPr/>
          <p:nvPr/>
        </p:nvSpPr>
        <p:spPr>
          <a:xfrm>
            <a:off x="7824922" y="5899112"/>
            <a:ext cx="3275410" cy="612648"/>
          </a:xfrm>
          <a:prstGeom prst="ribb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输出层的参数呢？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621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8" grpId="0" animBg="1"/>
      <p:bldP spid="199" grpId="0"/>
      <p:bldP spid="201" grpId="0"/>
      <p:bldP spid="203" grpId="0"/>
      <p:bldP spid="204" grpId="0"/>
      <p:bldP spid="206" grpId="0"/>
      <p:bldP spid="207" grpId="0" animBg="1"/>
      <p:bldP spid="208" grpId="0" animBg="1"/>
      <p:bldP spid="7" grpId="0" animBg="1"/>
      <p:bldP spid="7" grpId="1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18456"/>
                <a:ext cx="10287000" cy="563751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2000" dirty="0" smtClean="0"/>
              </a:p>
              <a:p>
                <a:pPr>
                  <a:lnSpc>
                    <a:spcPct val="150000"/>
                  </a:lnSpc>
                  <a:spcBef>
                    <a:spcPts val="3000"/>
                  </a:spcBef>
                </a:pPr>
                <a:r>
                  <a:rPr lang="zh-CN" altLang="en-US" sz="2000" dirty="0" smtClean="0"/>
                  <a:t>如何计算</a:t>
                </a:r>
                <a:r>
                  <a:rPr lang="zh-CN" altLang="en-US" sz="2000" dirty="0" smtClean="0">
                    <a:solidFill>
                      <a:srgbClr val="002060"/>
                    </a:solidFill>
                  </a:rPr>
                  <a:t>输出层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zh-CN" altLang="en-US" sz="2000" dirty="0" smtClean="0"/>
                  <a:t>？</a:t>
                </a:r>
                <a:endParaRPr lang="en-US" altLang="zh-CN" sz="2000" dirty="0" smtClean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18456"/>
                <a:ext cx="10287000" cy="5637519"/>
              </a:xfrm>
              <a:blipFill rotWithShape="0"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207219" y="914829"/>
                <a:ext cx="7393434" cy="807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下降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步长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为：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 smtClean="0"/>
              </a:p>
              <a:p>
                <a:endParaRPr lang="zh-CN" altLang="en-US" baseline="-25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19" y="914829"/>
                <a:ext cx="7393434" cy="807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232024" y="5097553"/>
                <a:ext cx="1158972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024" y="5097553"/>
                <a:ext cx="1158972" cy="281552"/>
              </a:xfrm>
              <a:prstGeom prst="rect">
                <a:avLst/>
              </a:prstGeom>
              <a:blipFill rotWithShape="0">
                <a:blip r:embed="rId4"/>
                <a:stretch>
                  <a:fillRect l="-2632" t="-2174" r="-736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481224" y="2214648"/>
                <a:ext cx="6041141" cy="936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，其中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为输出层神经单元个数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24" y="2214648"/>
                <a:ext cx="6041141" cy="93628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57664" y="2934310"/>
                <a:ext cx="1174360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计算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64" y="2934310"/>
                <a:ext cx="1174360" cy="373885"/>
              </a:xfrm>
              <a:prstGeom prst="rect">
                <a:avLst/>
              </a:prstGeom>
              <a:blipFill rotWithShape="0"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75305" y="3010682"/>
                <a:ext cx="1602682" cy="740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305" y="3010682"/>
                <a:ext cx="1602682" cy="74039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74130" y="4285554"/>
                <a:ext cx="2309607" cy="687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（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30" y="4285554"/>
                <a:ext cx="2309607" cy="6874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27145" y="5544328"/>
                <a:ext cx="2771015" cy="650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45" y="5544328"/>
                <a:ext cx="2771015" cy="65088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232024" y="3799304"/>
                <a:ext cx="2991012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024" y="3799304"/>
                <a:ext cx="2991012" cy="391133"/>
              </a:xfrm>
              <a:prstGeom prst="rect">
                <a:avLst/>
              </a:prstGeom>
              <a:blipFill rotWithShape="0">
                <a:blip r:embed="rId10"/>
                <a:stretch>
                  <a:fillRect l="-2648" t="-4688" r="-2851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257580" y="5975271"/>
                <a:ext cx="8995869" cy="97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其中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为最后一层的层数，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为输出层神经单元个数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80" y="5975271"/>
                <a:ext cx="8995869" cy="97687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/>
          <p:cNvGrpSpPr/>
          <p:nvPr/>
        </p:nvGrpSpPr>
        <p:grpSpPr>
          <a:xfrm>
            <a:off x="8220546" y="1467764"/>
            <a:ext cx="2615609" cy="3200458"/>
            <a:chOff x="7198242" y="1871272"/>
            <a:chExt cx="2615609" cy="3200458"/>
          </a:xfrm>
        </p:grpSpPr>
        <p:grpSp>
          <p:nvGrpSpPr>
            <p:cNvPr id="25" name="组合 24"/>
            <p:cNvGrpSpPr/>
            <p:nvPr/>
          </p:nvGrpSpPr>
          <p:grpSpPr>
            <a:xfrm>
              <a:off x="7533101" y="2491627"/>
              <a:ext cx="1857190" cy="2021887"/>
              <a:chOff x="7533101" y="2491627"/>
              <a:chExt cx="1857190" cy="2021887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985449" y="2527214"/>
                <a:ext cx="1404842" cy="1986300"/>
                <a:chOff x="10388705" y="2658827"/>
                <a:chExt cx="1404842" cy="1986300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1312829" y="2658827"/>
                  <a:ext cx="480718" cy="1986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平方误差</a:t>
                  </a:r>
                  <a:r>
                    <a:rPr lang="en-US" altLang="zh-CN" dirty="0" smtClean="0"/>
                    <a:t>C</a:t>
                  </a:r>
                  <a:endParaRPr lang="zh-CN" altLang="en-US" dirty="0"/>
                </a:p>
              </p:txBody>
            </p:sp>
            <p:cxnSp>
              <p:nvCxnSpPr>
                <p:cNvPr id="15" name="直接箭头连接符 14"/>
                <p:cNvCxnSpPr/>
                <p:nvPr/>
              </p:nvCxnSpPr>
              <p:spPr>
                <a:xfrm flipV="1">
                  <a:off x="10388705" y="2965868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5"/>
                <p:cNvCxnSpPr/>
                <p:nvPr/>
              </p:nvCxnSpPr>
              <p:spPr>
                <a:xfrm flipV="1">
                  <a:off x="10397669" y="3889519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7806351" y="2491627"/>
                    <a:ext cx="294118" cy="281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6351" y="2491627"/>
                    <a:ext cx="294118" cy="28155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500" t="-2174" r="-625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7906182" y="3355624"/>
                    <a:ext cx="294118" cy="2821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6182" y="3355624"/>
                    <a:ext cx="294118" cy="28212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2500" t="-2128" r="-6250" b="-170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7537087" y="2730681"/>
                    <a:ext cx="426784" cy="2424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7087" y="2730681"/>
                    <a:ext cx="426784" cy="24243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560201" y="3616992"/>
                    <a:ext cx="426784" cy="2429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0201" y="3616992"/>
                    <a:ext cx="426784" cy="24295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7920825" y="2840635"/>
                    <a:ext cx="855682" cy="5289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0825" y="2840635"/>
                    <a:ext cx="855682" cy="528927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7782505" y="3943836"/>
                    <a:ext cx="855682" cy="5291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2505" y="3943836"/>
                    <a:ext cx="855682" cy="529184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椭圆 22"/>
              <p:cNvSpPr/>
              <p:nvPr/>
            </p:nvSpPr>
            <p:spPr>
              <a:xfrm>
                <a:off x="7533101" y="2707175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551965" y="3606584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7198242" y="1871272"/>
              <a:ext cx="2615609" cy="32004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9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若激活函数为：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27" y="1465165"/>
            <a:ext cx="3972014" cy="1229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52805" y="3229445"/>
                <a:ext cx="4292728" cy="422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805" y="3229445"/>
                <a:ext cx="4292728" cy="422873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80506" y="3929317"/>
                <a:ext cx="4185633" cy="891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06" y="3929317"/>
                <a:ext cx="4185633" cy="891206"/>
              </a:xfrm>
              <a:prstGeom prst="rect">
                <a:avLst/>
              </a:prstGeom>
              <a:blipFill rotWithShape="0"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71" y="803066"/>
            <a:ext cx="3051623" cy="4338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80505" y="5013828"/>
                <a:ext cx="3640612" cy="937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）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05" y="5013828"/>
                <a:ext cx="3640612" cy="9378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662518" y="5013828"/>
            <a:ext cx="3675529" cy="101045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云形标注 11"/>
          <p:cNvSpPr/>
          <p:nvPr/>
        </p:nvSpPr>
        <p:spPr>
          <a:xfrm>
            <a:off x="6528786" y="4489704"/>
            <a:ext cx="1633579" cy="1046730"/>
          </a:xfrm>
          <a:prstGeom prst="cloudCallout">
            <a:avLst>
              <a:gd name="adj1" fmla="val -58213"/>
              <a:gd name="adj2" fmla="val 7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输出层神经单元误差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7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中间层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计算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3" t="-1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99344" y="1337737"/>
                <a:ext cx="4827208" cy="759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44" y="1337737"/>
                <a:ext cx="4827208" cy="75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组合 109"/>
          <p:cNvGrpSpPr/>
          <p:nvPr/>
        </p:nvGrpSpPr>
        <p:grpSpPr>
          <a:xfrm>
            <a:off x="6535460" y="1113843"/>
            <a:ext cx="4412512" cy="3593805"/>
            <a:chOff x="6160845" y="1692592"/>
            <a:chExt cx="4412512" cy="3545275"/>
          </a:xfrm>
        </p:grpSpPr>
        <p:grpSp>
          <p:nvGrpSpPr>
            <p:cNvPr id="108" name="组合 107"/>
            <p:cNvGrpSpPr/>
            <p:nvPr/>
          </p:nvGrpSpPr>
          <p:grpSpPr>
            <a:xfrm>
              <a:off x="6813390" y="1867513"/>
              <a:ext cx="3151357" cy="3160393"/>
              <a:chOff x="8642190" y="1484734"/>
              <a:chExt cx="3151357" cy="31603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8831329" y="1484734"/>
                    <a:ext cx="855682" cy="5270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4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1329" y="1484734"/>
                    <a:ext cx="855682" cy="527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14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椭圆 69"/>
              <p:cNvSpPr/>
              <p:nvPr/>
            </p:nvSpPr>
            <p:spPr>
              <a:xfrm>
                <a:off x="8664353" y="2285401"/>
                <a:ext cx="443013" cy="37342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aseline="30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8659307" y="4083476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8678001" y="3158944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9979682" y="2887561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9993329" y="3719628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8" name="直接箭头连接符 47"/>
              <p:cNvCxnSpPr>
                <a:stCxn id="70" idx="6"/>
                <a:endCxn id="73" idx="1"/>
              </p:cNvCxnSpPr>
              <p:nvPr/>
            </p:nvCxnSpPr>
            <p:spPr>
              <a:xfrm>
                <a:off x="9107366" y="2472114"/>
                <a:ext cx="926334" cy="464060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5"/>
                <a:endCxn id="74" idx="1"/>
              </p:cNvCxnSpPr>
              <p:nvPr/>
            </p:nvCxnSpPr>
            <p:spPr>
              <a:xfrm>
                <a:off x="9042488" y="2604140"/>
                <a:ext cx="1004859" cy="1164101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72" idx="7"/>
                <a:endCxn id="73" idx="2"/>
              </p:cNvCxnSpPr>
              <p:nvPr/>
            </p:nvCxnSpPr>
            <p:spPr>
              <a:xfrm flipV="1">
                <a:off x="8992843" y="3053536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72" idx="6"/>
                <a:endCxn id="74" idx="2"/>
              </p:cNvCxnSpPr>
              <p:nvPr/>
            </p:nvCxnSpPr>
            <p:spPr>
              <a:xfrm>
                <a:off x="9046861" y="3324919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71" idx="6"/>
                <a:endCxn id="73" idx="3"/>
              </p:cNvCxnSpPr>
              <p:nvPr/>
            </p:nvCxnSpPr>
            <p:spPr>
              <a:xfrm flipV="1">
                <a:off x="9028167" y="3170897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71" idx="5"/>
                <a:endCxn id="74" idx="3"/>
              </p:cNvCxnSpPr>
              <p:nvPr/>
            </p:nvCxnSpPr>
            <p:spPr>
              <a:xfrm flipV="1">
                <a:off x="8974149" y="4002964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/>
                  <p:cNvSpPr txBox="1"/>
                  <p:nvPr/>
                </p:nvSpPr>
                <p:spPr>
                  <a:xfrm>
                    <a:off x="8810146" y="1930939"/>
                    <a:ext cx="294118" cy="2802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4" name="文本框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0146" y="1930939"/>
                    <a:ext cx="294118" cy="28020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2500" t="-2174" r="-8333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/>
                  <p:cNvSpPr txBox="1"/>
                  <p:nvPr/>
                </p:nvSpPr>
                <p:spPr>
                  <a:xfrm>
                    <a:off x="8869826" y="3388187"/>
                    <a:ext cx="294118" cy="2802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5" name="文本框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9826" y="3388187"/>
                    <a:ext cx="294118" cy="2802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2500" t="-2174" r="-8333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/>
                  <p:cNvSpPr txBox="1"/>
                  <p:nvPr/>
                </p:nvSpPr>
                <p:spPr>
                  <a:xfrm>
                    <a:off x="8844035" y="4337629"/>
                    <a:ext cx="294119" cy="2821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6" name="文本框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44035" y="4337629"/>
                    <a:ext cx="294119" cy="28212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2500" t="-2128" r="-6250" b="-170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/>
                  <p:cNvSpPr txBox="1"/>
                  <p:nvPr/>
                </p:nvSpPr>
                <p:spPr>
                  <a:xfrm>
                    <a:off x="10231185" y="2599204"/>
                    <a:ext cx="294118" cy="281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0" name="文本框 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1185" y="2599204"/>
                    <a:ext cx="294118" cy="28155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245" t="-2174" r="-6122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/>
                  <p:cNvSpPr txBox="1"/>
                  <p:nvPr/>
                </p:nvSpPr>
                <p:spPr>
                  <a:xfrm>
                    <a:off x="10331016" y="3463201"/>
                    <a:ext cx="294118" cy="2821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1" name="文本框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1016" y="3463201"/>
                    <a:ext cx="294118" cy="28212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2500" t="-2174" r="-625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矩形 93"/>
                  <p:cNvSpPr/>
                  <p:nvPr/>
                </p:nvSpPr>
                <p:spPr>
                  <a:xfrm>
                    <a:off x="9423070" y="2353381"/>
                    <a:ext cx="462883" cy="2800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altLang="zh-CN" sz="1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矩形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23070" y="2353381"/>
                    <a:ext cx="462883" cy="2800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矩形 94"/>
                  <p:cNvSpPr/>
                  <p:nvPr/>
                </p:nvSpPr>
                <p:spPr>
                  <a:xfrm>
                    <a:off x="9304851" y="2731579"/>
                    <a:ext cx="466474" cy="28046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altLang="zh-CN" sz="1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矩形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4851" y="2731579"/>
                    <a:ext cx="466474" cy="28046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/>
                  <p:cNvSpPr txBox="1"/>
                  <p:nvPr/>
                </p:nvSpPr>
                <p:spPr>
                  <a:xfrm>
                    <a:off x="8668600" y="2300515"/>
                    <a:ext cx="426784" cy="241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6" name="文本框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8600" y="2300515"/>
                    <a:ext cx="426784" cy="24128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/>
                  <p:cNvSpPr txBox="1"/>
                  <p:nvPr/>
                </p:nvSpPr>
                <p:spPr>
                  <a:xfrm>
                    <a:off x="8649656" y="3158534"/>
                    <a:ext cx="426784" cy="2417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7" name="文本框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56" y="3158534"/>
                    <a:ext cx="426784" cy="241733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/>
                  <p:cNvSpPr txBox="1"/>
                  <p:nvPr/>
                </p:nvSpPr>
                <p:spPr>
                  <a:xfrm>
                    <a:off x="8642190" y="4064823"/>
                    <a:ext cx="426784" cy="2429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8" name="文本框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2190" y="4064823"/>
                    <a:ext cx="426784" cy="24295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5714" t="-2564" r="-4286" b="-35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/>
                  <p:cNvSpPr txBox="1"/>
                  <p:nvPr/>
                </p:nvSpPr>
                <p:spPr>
                  <a:xfrm>
                    <a:off x="9961921" y="2902159"/>
                    <a:ext cx="426784" cy="2424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9" name="文本框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1921" y="2902159"/>
                    <a:ext cx="426784" cy="24243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/>
                  <p:cNvSpPr txBox="1"/>
                  <p:nvPr/>
                </p:nvSpPr>
                <p:spPr>
                  <a:xfrm>
                    <a:off x="9985035" y="3724569"/>
                    <a:ext cx="426784" cy="2429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100" name="文本框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5035" y="3724569"/>
                    <a:ext cx="426784" cy="242952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/>
                  <p:cNvSpPr txBox="1"/>
                  <p:nvPr/>
                </p:nvSpPr>
                <p:spPr>
                  <a:xfrm>
                    <a:off x="10294170" y="2108469"/>
                    <a:ext cx="855682" cy="5289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01" name="文本框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4170" y="2108469"/>
                    <a:ext cx="855682" cy="528927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/>
                  <p:cNvSpPr txBox="1"/>
                  <p:nvPr/>
                </p:nvSpPr>
                <p:spPr>
                  <a:xfrm>
                    <a:off x="10207339" y="4051413"/>
                    <a:ext cx="855682" cy="5291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02" name="文本框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7339" y="4051413"/>
                    <a:ext cx="855682" cy="529184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b="-114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7" name="组合 106"/>
              <p:cNvGrpSpPr/>
              <p:nvPr/>
            </p:nvGrpSpPr>
            <p:grpSpPr>
              <a:xfrm>
                <a:off x="10388705" y="2658827"/>
                <a:ext cx="1404842" cy="1986300"/>
                <a:chOff x="10388705" y="2658827"/>
                <a:chExt cx="1404842" cy="1986300"/>
              </a:xfrm>
            </p:grpSpPr>
            <p:sp>
              <p:nvSpPr>
                <p:cNvPr id="103" name="矩形 102"/>
                <p:cNvSpPr/>
                <p:nvPr/>
              </p:nvSpPr>
              <p:spPr>
                <a:xfrm>
                  <a:off x="11312829" y="2658827"/>
                  <a:ext cx="480718" cy="1986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平方误差</a:t>
                  </a:r>
                  <a:r>
                    <a:rPr lang="en-US" altLang="zh-CN" dirty="0" smtClean="0"/>
                    <a:t>C</a:t>
                  </a:r>
                  <a:endParaRPr lang="zh-CN" altLang="en-US" dirty="0"/>
                </a:p>
              </p:txBody>
            </p:sp>
            <p:cxnSp>
              <p:nvCxnSpPr>
                <p:cNvPr id="105" name="直接箭头连接符 104"/>
                <p:cNvCxnSpPr/>
                <p:nvPr/>
              </p:nvCxnSpPr>
              <p:spPr>
                <a:xfrm flipV="1">
                  <a:off x="10388705" y="2965868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箭头连接符 105"/>
                <p:cNvCxnSpPr/>
                <p:nvPr/>
              </p:nvCxnSpPr>
              <p:spPr>
                <a:xfrm flipV="1">
                  <a:off x="10397669" y="3889519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9" name="矩形 108"/>
            <p:cNvSpPr/>
            <p:nvPr/>
          </p:nvSpPr>
          <p:spPr>
            <a:xfrm>
              <a:off x="6160845" y="1692592"/>
              <a:ext cx="4412512" cy="35452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708252" y="2073876"/>
                <a:ext cx="4827208" cy="759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 smtClean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52" y="2073876"/>
                <a:ext cx="4827208" cy="75988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1808043" y="2884412"/>
                <a:ext cx="1057084" cy="628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43" y="2884412"/>
                <a:ext cx="1057084" cy="62889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3375235" y="2910746"/>
                <a:ext cx="1063048" cy="629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35" y="2910746"/>
                <a:ext cx="1063048" cy="629211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>
              <a:xfrm>
                <a:off x="1057585" y="3570088"/>
                <a:ext cx="2804931" cy="718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85" y="3570088"/>
                <a:ext cx="2804931" cy="718466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1124049" y="4392843"/>
                <a:ext cx="4607095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CN" sz="2800" dirty="0" smtClean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49" y="4392843"/>
                <a:ext cx="4607095" cy="531171"/>
              </a:xfrm>
              <a:prstGeom prst="rect">
                <a:avLst/>
              </a:prstGeom>
              <a:blipFill rotWithShape="0">
                <a:blip r:embed="rId23"/>
                <a:stretch>
                  <a:fillRect t="-10345" b="-3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036933" y="5077773"/>
                <a:ext cx="7934878" cy="1062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sSubSup>
                      <m:sSubSup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altLang="zh-CN" sz="2800" dirty="0" smtClean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m:rPr>
                        <m:nor/>
                      </m:rPr>
                      <a:rPr lang="en-US" altLang="zh-CN" sz="2400" dirty="0"/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其中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为层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的神经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单元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个数，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以上的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整数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33" y="5077773"/>
                <a:ext cx="7934878" cy="1062278"/>
              </a:xfrm>
              <a:prstGeom prst="rect">
                <a:avLst/>
              </a:prstGeom>
              <a:blipFill rotWithShape="0">
                <a:blip r:embed="rId24"/>
                <a:stretch>
                  <a:fillRect l="-691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82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1" grpId="0"/>
      <p:bldP spid="112" grpId="0"/>
      <p:bldP spid="113" grpId="0"/>
      <p:bldP spid="114" grpId="0"/>
      <p:bldP spid="116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631450" y="3627753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620949" y="2417653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927" y="978777"/>
            <a:ext cx="2847975" cy="58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6029950" y="988518"/>
            <a:ext cx="4510700" cy="2742299"/>
            <a:chOff x="4505950" y="206233"/>
            <a:chExt cx="4510700" cy="2742299"/>
          </a:xfrm>
        </p:grpSpPr>
        <p:pic>
          <p:nvPicPr>
            <p:cNvPr id="176" name="Shape 1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5950" y="206233"/>
              <a:ext cx="4510700" cy="274229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177" name="Shape 177"/>
            <p:cNvSpPr/>
            <p:nvPr/>
          </p:nvSpPr>
          <p:spPr>
            <a:xfrm>
              <a:off x="4702050" y="608000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4774675" y="1619733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642550" y="1142067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8470575" y="1866567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702050" y="2682567"/>
              <a:ext cx="375000" cy="21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82" name="Shape 182"/>
          <p:cNvSpPr txBox="1"/>
          <p:nvPr/>
        </p:nvSpPr>
        <p:spPr>
          <a:xfrm>
            <a:off x="1751302" y="1608812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037" y="2656552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3852" y="3848385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427" y="3759485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1889" y="2504152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1912751" y="5115608"/>
            <a:ext cx="3666551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Want: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9450" y="5125452"/>
            <a:ext cx="1609920" cy="8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86"/>
          <p:cNvSpPr txBox="1"/>
          <p:nvPr/>
        </p:nvSpPr>
        <p:spPr>
          <a:xfrm>
            <a:off x="1814551" y="143102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Differentiating a Computation Graph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前向计算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33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741688" y="3693735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731187" y="2483635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901" y="1026462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950" y="995701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6226050" y="1397467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6298675" y="2409200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8166550" y="1931534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9994575" y="2656034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6226050" y="3472034"/>
            <a:ext cx="375000" cy="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1874276" y="1656497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275" y="2722534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4090" y="3914367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1665" y="3825467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2127" y="2570134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1916048" y="5191434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Want: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9688" y="5191434"/>
            <a:ext cx="160992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06646" y="4037635"/>
            <a:ext cx="346948" cy="78739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9980120" y="3007234"/>
            <a:ext cx="201900" cy="1030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" name="Shape 86"/>
          <p:cNvSpPr txBox="1"/>
          <p:nvPr/>
        </p:nvSpPr>
        <p:spPr>
          <a:xfrm>
            <a:off x="1814551" y="143102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Differentiating a Computation Graph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48360" y="558401"/>
            <a:ext cx="10515600" cy="5458506"/>
          </a:xfrm>
        </p:spPr>
        <p:txBody>
          <a:bodyPr/>
          <a:lstStyle/>
          <a:p>
            <a:r>
              <a:rPr lang="zh-CN" altLang="en-US" dirty="0" smtClean="0"/>
              <a:t>反向传播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8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624600" y="3695736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614099" y="2485636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785" y="1021519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950" y="1114002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6226050" y="1515768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6298675" y="2527501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8166550" y="2049835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6226050" y="3590335"/>
            <a:ext cx="375000" cy="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1818160" y="1651554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187" y="2724535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002" y="3916368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4577" y="3827468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5039" y="2572135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874275" y="5269335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Want: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2600" y="5193435"/>
            <a:ext cx="160992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06646" y="4155936"/>
            <a:ext cx="346948" cy="78739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9980120" y="3125535"/>
            <a:ext cx="201900" cy="1030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" name="Shape 86"/>
          <p:cNvSpPr txBox="1"/>
          <p:nvPr/>
        </p:nvSpPr>
        <p:spPr>
          <a:xfrm>
            <a:off x="1814551" y="143102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Differentiating a Computation Graph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614099" y="3838297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603598" y="2628197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312" y="1134742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475" y="1052343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6187575" y="1454109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6260200" y="2465842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8128075" y="1988176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6187575" y="3528676"/>
            <a:ext cx="375000" cy="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1720687" y="1764777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686" y="2867096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6501" y="4058929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4076" y="3970029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4538" y="2714696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1814551" y="5173642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Want: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2099" y="5173642"/>
            <a:ext cx="160992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6783546" y="3612276"/>
            <a:ext cx="3158100" cy="482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9863538" y="4105081"/>
            <a:ext cx="466324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86"/>
          <p:cNvSpPr txBox="1"/>
          <p:nvPr/>
        </p:nvSpPr>
        <p:spPr>
          <a:xfrm>
            <a:off x="1814551" y="143102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Differentiating a Computation Graph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29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神经元：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735686" y="1153949"/>
            <a:ext cx="3889438" cy="1314451"/>
            <a:chOff x="6970713" y="1820398"/>
            <a:chExt cx="3889438" cy="1314451"/>
          </a:xfrm>
        </p:grpSpPr>
        <p:pic>
          <p:nvPicPr>
            <p:cNvPr id="1028" name="Picture 4" descr="http://www.ruanyifeng.com/blogimg/asset/2017/bg20170712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151" y="1820398"/>
              <a:ext cx="2667000" cy="131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右箭头 3"/>
            <p:cNvSpPr/>
            <p:nvPr/>
          </p:nvSpPr>
          <p:spPr>
            <a:xfrm>
              <a:off x="6970713" y="2366622"/>
              <a:ext cx="792480" cy="4222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72" y="1075148"/>
            <a:ext cx="4248252" cy="23725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941372" y="3568279"/>
            <a:ext cx="868375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从其它多个神经元传递过来的信号，若它们之和不超过某个阈值（</a:t>
            </a:r>
            <a:r>
              <a:rPr lang="en-US" altLang="zh-CN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），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则神经元</a:t>
            </a:r>
            <a:r>
              <a:rPr lang="zh-CN" altLang="en-US" sz="20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不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做任何反应。</a:t>
            </a:r>
            <a:endParaRPr lang="en-US" altLang="zh-CN" sz="2000" dirty="0" smtClean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从其它多个神经元传递过来的信号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，它们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之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和超过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某个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阈值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000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，则神经元做出反应（点火），向另外神经元传递</a:t>
            </a:r>
            <a:r>
              <a:rPr lang="zh-CN" altLang="en-US" sz="20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固定强度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信号（</a:t>
            </a:r>
            <a:r>
              <a:rPr lang="en-US" altLang="zh-CN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0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或</a:t>
            </a:r>
            <a:r>
              <a:rPr lang="en-US" altLang="zh-CN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）。</a:t>
            </a:r>
            <a:endParaRPr lang="zh-CN" altLang="en-US" sz="2000" dirty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从多个神经元传递过来的信号之和中，每个信号所对应的</a:t>
            </a:r>
            <a:r>
              <a:rPr lang="zh-CN" altLang="en-US" sz="20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权重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不同。</a:t>
            </a:r>
            <a:endParaRPr lang="zh-CN" altLang="en-US" sz="2000" dirty="0">
              <a:solidFill>
                <a:srgbClr val="11111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64057" y="2713921"/>
            <a:ext cx="2961067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y=0     ω1x1+</a:t>
            </a:r>
            <a:r>
              <a:rPr lang="en-US" altLang="zh-CN" dirty="0"/>
              <a:t> </a:t>
            </a:r>
            <a:r>
              <a:rPr lang="en-US" altLang="zh-CN" dirty="0" smtClean="0"/>
              <a:t>ω2x2+ ω3x3&lt;=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  <a:p>
            <a:r>
              <a:rPr lang="en-US" altLang="zh-CN" dirty="0" smtClean="0"/>
              <a:t>y=1     ω1x1</a:t>
            </a:r>
            <a:r>
              <a:rPr lang="en-US" altLang="zh-CN" dirty="0"/>
              <a:t>+ ω2x2+ </a:t>
            </a:r>
            <a:r>
              <a:rPr lang="en-US" altLang="zh-CN" dirty="0" smtClean="0"/>
              <a:t>ω3x3&gt;</a:t>
            </a:r>
            <a:r>
              <a:rPr lang="en-US" altLang="zh-CN" dirty="0" smtClean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420985" y="10751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ω1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309726" y="172697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ω2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420985" y="2203082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ω3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46018" y="162650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153707" y="137863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636" y="1116056"/>
            <a:ext cx="4837254" cy="23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624600" y="36375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1614099" y="24274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678" y="959200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950" y="1056251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6226050" y="1458017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6298675" y="2469750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8166550" y="1992084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1771053" y="1589235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187" y="2666300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002" y="3858133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4577" y="3769233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5039" y="2513900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1912751" y="5239667"/>
            <a:ext cx="3492675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Want: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2600" y="5135200"/>
            <a:ext cx="160992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9902013" y="4108989"/>
            <a:ext cx="466324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6822021" y="3616184"/>
            <a:ext cx="3158100" cy="482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" name="Shape 86"/>
          <p:cNvSpPr txBox="1"/>
          <p:nvPr/>
        </p:nvSpPr>
        <p:spPr>
          <a:xfrm>
            <a:off x="1814551" y="143102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Differentiating a Computation Graph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5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635101" y="36375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1624600" y="24274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794" y="958729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976" y="1093143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6198076" y="1494909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6270701" y="2506642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8138576" y="2028976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1730169" y="1588764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688" y="2666300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7503" y="3858133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5078" y="3769233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5540" y="2513900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1884776" y="5211100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Want: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3101" y="5135200"/>
            <a:ext cx="160992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57151" y="4135076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flipH="1" flipV="1">
            <a:off x="8445847" y="2355076"/>
            <a:ext cx="1506300" cy="1780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" name="Shape 86"/>
          <p:cNvSpPr txBox="1"/>
          <p:nvPr/>
        </p:nvSpPr>
        <p:spPr>
          <a:xfrm>
            <a:off x="1814551" y="143102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Differentiating a Computation Graph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41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635101" y="3714402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1624600" y="2504302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927" y="948436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950" y="1114002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6226050" y="1515768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6298675" y="2527501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1751302" y="1578471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688" y="2743201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7503" y="3935034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5078" y="3846134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5540" y="2590801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1884776" y="5288001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Want: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3101" y="5212101"/>
            <a:ext cx="160992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8473823" y="2375936"/>
            <a:ext cx="1506299" cy="1779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85125" y="4155935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Shape 86"/>
          <p:cNvSpPr txBox="1"/>
          <p:nvPr/>
        </p:nvSpPr>
        <p:spPr>
          <a:xfrm>
            <a:off x="1814551" y="143102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Differentiating a Computation Graph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65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624600" y="3719268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1614099" y="2509168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8" name="Shape 3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 lang="en"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188" y="959200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950" y="1190406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6226050" y="1592172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6298675" y="2603905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1699563" y="1589235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187" y="2748067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002" y="3939900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4577" y="3851000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5039" y="2595667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1874275" y="5292867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Want: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2600" y="5216967"/>
            <a:ext cx="160992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6673675" y="2779505"/>
            <a:ext cx="3306300" cy="145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9795874" y="4232339"/>
            <a:ext cx="457199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" name="Shape 86"/>
          <p:cNvSpPr txBox="1"/>
          <p:nvPr/>
        </p:nvSpPr>
        <p:spPr>
          <a:xfrm>
            <a:off x="1814551" y="143102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Differentiating a Computation Graph</a:t>
            </a:r>
          </a:p>
        </p:txBody>
      </p:sp>
    </p:spTree>
    <p:extLst>
      <p:ext uri="{BB962C8B-B14F-4D97-AF65-F5344CB8AC3E}">
        <p14:creationId xmlns:p14="http://schemas.microsoft.com/office/powerpoint/2010/main" val="229468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624600" y="3714402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1614099" y="2504302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679" y="1042862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475" y="1078802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6187575" y="1480568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1768054" y="1672897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187" y="2743201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002" y="3935034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4577" y="3846134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5039" y="2590801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874275" y="5288001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Want: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2600" y="5212101"/>
            <a:ext cx="160992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1152" y="4756636"/>
            <a:ext cx="1956899" cy="99623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7028075" y="4120736"/>
            <a:ext cx="2047800" cy="52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Chain rule: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6635200" y="2667901"/>
            <a:ext cx="3306300" cy="145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9757399" y="4120735"/>
            <a:ext cx="457199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6995839" y="4788551"/>
            <a:ext cx="504455" cy="91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8385625" y="4807935"/>
            <a:ext cx="504450" cy="9109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86"/>
          <p:cNvSpPr txBox="1"/>
          <p:nvPr/>
        </p:nvSpPr>
        <p:spPr>
          <a:xfrm>
            <a:off x="1814551" y="143102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Differentiating a Computation Graph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3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反向传播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21" y="764442"/>
            <a:ext cx="7712710" cy="536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误差反传播算法总流程</a:t>
            </a:r>
            <a:endParaRPr lang="zh-CN" altLang="en-US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2487764" y="2199156"/>
            <a:ext cx="2851349" cy="2218868"/>
            <a:chOff x="2997643" y="1383076"/>
            <a:chExt cx="5689729" cy="4345973"/>
          </a:xfrm>
        </p:grpSpPr>
        <p:grpSp>
          <p:nvGrpSpPr>
            <p:cNvPr id="4" name="组合 3"/>
            <p:cNvGrpSpPr/>
            <p:nvPr/>
          </p:nvGrpSpPr>
          <p:grpSpPr>
            <a:xfrm>
              <a:off x="3094621" y="1383076"/>
              <a:ext cx="5592751" cy="4345973"/>
              <a:chOff x="1457207" y="1563830"/>
              <a:chExt cx="5592751" cy="434597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73" name="平行四边形 72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平行四边形 73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平行四边形 75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平行四边形 76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平行四边形 77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平行四边形 78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787368" y="1563830"/>
                <a:ext cx="3262590" cy="4345973"/>
                <a:chOff x="4554015" y="1360967"/>
                <a:chExt cx="3262590" cy="4345973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" name="直接箭头连接符 9"/>
              <p:cNvCxnSpPr>
                <a:stCxn id="56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56" idx="6"/>
                <a:endCxn id="70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56" idx="5"/>
                <a:endCxn id="69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62" idx="6"/>
                <a:endCxn id="68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62" idx="5"/>
                <a:endCxn id="70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62" idx="5"/>
                <a:endCxn id="69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57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57" idx="6"/>
                <a:endCxn id="70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57" idx="5"/>
                <a:endCxn id="69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63" idx="6"/>
                <a:endCxn id="68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63" idx="6"/>
                <a:endCxn id="70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63" idx="6"/>
                <a:endCxn id="69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58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58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58" idx="6"/>
                <a:endCxn id="69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64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64" idx="6"/>
                <a:endCxn id="70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64" idx="6"/>
                <a:endCxn id="69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59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59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59" idx="6"/>
                <a:endCxn id="69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65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65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65" idx="6"/>
                <a:endCxn id="69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60" idx="7"/>
                <a:endCxn id="68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60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60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66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66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66" idx="5"/>
                <a:endCxn id="69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61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61" idx="6"/>
                <a:endCxn id="70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61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67" idx="6"/>
                <a:endCxn id="68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67" idx="6"/>
                <a:endCxn id="70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67" idx="5"/>
                <a:endCxn id="69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68" idx="6"/>
                <a:endCxn id="71" idx="1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68" idx="5"/>
                <a:endCxn id="72" idx="1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70" idx="7"/>
                <a:endCxn id="71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6"/>
                <a:endCxn id="72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69" idx="6"/>
                <a:endCxn id="71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69" idx="5"/>
                <a:endCxn id="72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endCxn id="62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67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56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 smtClean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86303"/>
              </p:ext>
            </p:extLst>
          </p:nvPr>
        </p:nvGraphicFramePr>
        <p:xfrm>
          <a:off x="2400825" y="3159791"/>
          <a:ext cx="62484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3" name="表格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345901"/>
              </p:ext>
            </p:extLst>
          </p:nvPr>
        </p:nvGraphicFramePr>
        <p:xfrm>
          <a:off x="2131388" y="3295252"/>
          <a:ext cx="62484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" name="文本框 83"/>
          <p:cNvSpPr txBox="1"/>
          <p:nvPr/>
        </p:nvSpPr>
        <p:spPr>
          <a:xfrm>
            <a:off x="1816654" y="141789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 smtClean="0"/>
              <a:t>读入图像数据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6276959" y="2514252"/>
            <a:ext cx="480718" cy="163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平方误差</a:t>
            </a:r>
            <a:r>
              <a:rPr lang="en-US" altLang="zh-CN" dirty="0" smtClean="0"/>
              <a:t>C</a:t>
            </a:r>
            <a:endParaRPr lang="zh-CN" altLang="en-US" dirty="0"/>
          </a:p>
        </p:txBody>
      </p:sp>
      <p:cxnSp>
        <p:nvCxnSpPr>
          <p:cNvPr id="93" name="直接箭头连接符 92"/>
          <p:cNvCxnSpPr/>
          <p:nvPr/>
        </p:nvCxnSpPr>
        <p:spPr>
          <a:xfrm flipV="1">
            <a:off x="5360213" y="3045127"/>
            <a:ext cx="924124" cy="23304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V="1">
            <a:off x="5343845" y="3469300"/>
            <a:ext cx="924124" cy="23304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3710435" y="1382694"/>
            <a:ext cx="2329809" cy="615553"/>
            <a:chOff x="4862579" y="1528998"/>
            <a:chExt cx="2329809" cy="615553"/>
          </a:xfrm>
        </p:grpSpPr>
        <p:sp>
          <p:nvSpPr>
            <p:cNvPr id="85" name="文本框 84"/>
            <p:cNvSpPr txBox="1"/>
            <p:nvPr/>
          </p:nvSpPr>
          <p:spPr>
            <a:xfrm>
              <a:off x="5161063" y="1528998"/>
              <a:ext cx="203132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2"/>
              </a:pPr>
              <a:r>
                <a:rPr lang="zh-CN" altLang="en-US" dirty="0" smtClean="0">
                  <a:solidFill>
                    <a:schemeClr val="accent4">
                      <a:lumMod val="50000"/>
                    </a:schemeClr>
                  </a:solidFill>
                </a:rPr>
                <a:t>设置初始值</a:t>
              </a:r>
              <a:endParaRPr lang="en-US" altLang="zh-CN" dirty="0" smtClean="0">
                <a:solidFill>
                  <a:schemeClr val="accent4">
                    <a:lumMod val="50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accent4">
                      <a:lumMod val="50000"/>
                    </a:schemeClr>
                  </a:solidFill>
                </a:rPr>
                <a:t>权重，偏置及学习率</a:t>
              </a:r>
              <a:endParaRPr lang="zh-CN" altLang="en-US" sz="16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98" name="直接箭头连接符 97"/>
            <p:cNvCxnSpPr/>
            <p:nvPr/>
          </p:nvCxnSpPr>
          <p:spPr>
            <a:xfrm>
              <a:off x="4862579" y="1748869"/>
              <a:ext cx="32042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组合 120"/>
          <p:cNvGrpSpPr/>
          <p:nvPr/>
        </p:nvGrpSpPr>
        <p:grpSpPr>
          <a:xfrm>
            <a:off x="5653428" y="1445461"/>
            <a:ext cx="1835016" cy="369332"/>
            <a:chOff x="6805572" y="1591765"/>
            <a:chExt cx="1835016" cy="369332"/>
          </a:xfrm>
          <a:solidFill>
            <a:srgbClr val="FFC000"/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文本框 85"/>
                <p:cNvSpPr txBox="1"/>
                <p:nvPr/>
              </p:nvSpPr>
              <p:spPr>
                <a:xfrm>
                  <a:off x="7102988" y="1591765"/>
                  <a:ext cx="153760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 startAt="3"/>
                  </a:pPr>
                  <a:r>
                    <a:rPr lang="zh-CN" altLang="en-US" dirty="0" smtClean="0"/>
                    <a:t>算出</a:t>
                  </a:r>
                  <a:r>
                    <a:rPr lang="en-US" altLang="zh-CN" dirty="0" smtClean="0"/>
                    <a:t>z,</a:t>
                  </a:r>
                  <a:r>
                    <a:rPr lang="en-US" altLang="zh-CN" dirty="0"/>
                    <a:t> </a:t>
                  </a:r>
                  <a:r>
                    <a:rPr lang="en-US" altLang="zh-CN" dirty="0" smtClean="0"/>
                    <a:t>a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dirty="0" smtClean="0"/>
                    <a:t>,C</a:t>
                  </a:r>
                  <a:endParaRPr lang="zh-CN" altLang="en-US" dirty="0"/>
                </a:p>
              </p:txBody>
            </p:sp>
          </mc:Choice>
          <mc:Fallback>
            <p:sp>
              <p:nvSpPr>
                <p:cNvPr id="86" name="文本框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988" y="1591765"/>
                  <a:ext cx="153760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84" t="-8197" r="-2381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直接箭头连接符 98"/>
            <p:cNvCxnSpPr/>
            <p:nvPr/>
          </p:nvCxnSpPr>
          <p:spPr>
            <a:xfrm>
              <a:off x="6805572" y="1748869"/>
              <a:ext cx="320420" cy="0"/>
            </a:xfrm>
            <a:prstGeom prst="straightConnector1">
              <a:avLst/>
            </a:prstGeom>
            <a:grpFill/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直接箭头连接符 100"/>
          <p:cNvCxnSpPr/>
          <p:nvPr/>
        </p:nvCxnSpPr>
        <p:spPr>
          <a:xfrm>
            <a:off x="6508850" y="1787231"/>
            <a:ext cx="3" cy="724170"/>
          </a:xfrm>
          <a:prstGeom prst="straightConnector1">
            <a:avLst/>
          </a:prstGeom>
          <a:ln w="349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组合 121"/>
          <p:cNvGrpSpPr/>
          <p:nvPr/>
        </p:nvGrpSpPr>
        <p:grpSpPr>
          <a:xfrm>
            <a:off x="4883001" y="4145797"/>
            <a:ext cx="2971711" cy="923511"/>
            <a:chOff x="6046445" y="4465944"/>
            <a:chExt cx="2971711" cy="923511"/>
          </a:xfrm>
          <a:solidFill>
            <a:schemeClr val="accent3">
              <a:lumMod val="40000"/>
              <a:lumOff val="6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6046445" y="5020123"/>
                  <a:ext cx="2971711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 startAt="4"/>
                  </a:pPr>
                  <a:r>
                    <a:rPr lang="zh-CN" altLang="en-US" dirty="0" smtClean="0"/>
                    <a:t>用误差反向传播法计算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445" y="5020123"/>
                  <a:ext cx="297171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20" t="-14754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接箭头连接符 101"/>
            <p:cNvCxnSpPr/>
            <p:nvPr/>
          </p:nvCxnSpPr>
          <p:spPr>
            <a:xfrm>
              <a:off x="7672294" y="4465944"/>
              <a:ext cx="0" cy="593719"/>
            </a:xfrm>
            <a:prstGeom prst="straightConnector1">
              <a:avLst/>
            </a:prstGeom>
            <a:grpFill/>
            <a:ln w="3492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组合 122"/>
          <p:cNvGrpSpPr/>
          <p:nvPr/>
        </p:nvGrpSpPr>
        <p:grpSpPr>
          <a:xfrm>
            <a:off x="4847914" y="5028601"/>
            <a:ext cx="2402645" cy="717636"/>
            <a:chOff x="5399268" y="5449490"/>
            <a:chExt cx="2402645" cy="717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5399268" y="5797794"/>
                  <a:ext cx="2402645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 startAt="5"/>
                  </a:pPr>
                  <a:r>
                    <a:rPr lang="zh-CN" altLang="en-US" dirty="0" smtClean="0"/>
                    <a:t>根据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zh-CN" altLang="en-US" dirty="0" smtClean="0"/>
                    <a:t>计算</a:t>
                  </a:r>
                  <a:r>
                    <a:rPr lang="en-US" altLang="zh-CN" dirty="0" smtClean="0"/>
                    <a:t>C</a:t>
                  </a:r>
                  <a:r>
                    <a:rPr lang="zh-CN" altLang="en-US" dirty="0" smtClean="0"/>
                    <a:t>的偏导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68" y="5797794"/>
                  <a:ext cx="240264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15" t="-13115" r="-2284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直接箭头连接符 102"/>
            <p:cNvCxnSpPr/>
            <p:nvPr/>
          </p:nvCxnSpPr>
          <p:spPr>
            <a:xfrm>
              <a:off x="5633596" y="5449490"/>
              <a:ext cx="0" cy="348304"/>
            </a:xfrm>
            <a:prstGeom prst="straightConnector1">
              <a:avLst/>
            </a:prstGeom>
            <a:ln w="3492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/>
          <p:cNvGrpSpPr/>
          <p:nvPr/>
        </p:nvGrpSpPr>
        <p:grpSpPr>
          <a:xfrm>
            <a:off x="7258256" y="5376905"/>
            <a:ext cx="3100679" cy="369332"/>
            <a:chOff x="7734145" y="5785254"/>
            <a:chExt cx="3100679" cy="369332"/>
          </a:xfrm>
        </p:grpSpPr>
        <p:sp>
          <p:nvSpPr>
            <p:cNvPr id="89" name="文本框 88"/>
            <p:cNvSpPr txBox="1"/>
            <p:nvPr/>
          </p:nvSpPr>
          <p:spPr>
            <a:xfrm>
              <a:off x="8451286" y="5785254"/>
              <a:ext cx="2383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6"/>
              </a:pPr>
              <a:r>
                <a:rPr lang="zh-CN" altLang="en-US" dirty="0" smtClean="0"/>
                <a:t>计算</a:t>
              </a:r>
              <a:r>
                <a:rPr lang="en-US" altLang="zh-CN" dirty="0" smtClean="0"/>
                <a:t>C</a:t>
              </a:r>
              <a:r>
                <a:rPr lang="en-US" altLang="zh-CN" baseline="-25000" dirty="0" smtClean="0"/>
                <a:t>T</a:t>
              </a:r>
              <a:r>
                <a:rPr lang="zh-CN" altLang="en-US" dirty="0" smtClean="0"/>
                <a:t>和它的梯度</a:t>
              </a:r>
              <a:endParaRPr lang="zh-CN" altLang="en-US" dirty="0"/>
            </a:p>
          </p:txBody>
        </p:sp>
        <p:cxnSp>
          <p:nvCxnSpPr>
            <p:cNvPr id="105" name="直接箭头连接符 104"/>
            <p:cNvCxnSpPr/>
            <p:nvPr/>
          </p:nvCxnSpPr>
          <p:spPr>
            <a:xfrm>
              <a:off x="7734145" y="5969920"/>
              <a:ext cx="790293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7307777" y="3696243"/>
            <a:ext cx="2225586" cy="1714814"/>
            <a:chOff x="8451286" y="4082980"/>
            <a:chExt cx="2225586" cy="171481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0" name="文本框 89"/>
            <p:cNvSpPr txBox="1"/>
            <p:nvPr/>
          </p:nvSpPr>
          <p:spPr>
            <a:xfrm>
              <a:off x="8451286" y="4082980"/>
              <a:ext cx="222558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 startAt="7"/>
              </a:pPr>
              <a:r>
                <a:rPr lang="zh-CN" altLang="en-US" dirty="0" smtClean="0"/>
                <a:t>利用梯度下降法更新权重和偏置</a:t>
              </a:r>
              <a:endParaRPr lang="zh-CN" altLang="en-US" dirty="0"/>
            </a:p>
          </p:txBody>
        </p:sp>
        <p:cxnSp>
          <p:nvCxnSpPr>
            <p:cNvPr id="107" name="直接箭头连接符 106"/>
            <p:cNvCxnSpPr/>
            <p:nvPr/>
          </p:nvCxnSpPr>
          <p:spPr>
            <a:xfrm>
              <a:off x="9227710" y="4777703"/>
              <a:ext cx="0" cy="1020091"/>
            </a:xfrm>
            <a:prstGeom prst="straightConnector1">
              <a:avLst/>
            </a:prstGeom>
            <a:grpFill/>
            <a:ln w="34925">
              <a:solidFill>
                <a:srgbClr val="00206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/>
          <p:cNvGrpSpPr/>
          <p:nvPr/>
        </p:nvGrpSpPr>
        <p:grpSpPr>
          <a:xfrm>
            <a:off x="7518133" y="1602565"/>
            <a:ext cx="2343939" cy="2128267"/>
            <a:chOff x="8670277" y="1748869"/>
            <a:chExt cx="2343939" cy="2384431"/>
          </a:xfrm>
        </p:grpSpPr>
        <p:cxnSp>
          <p:nvCxnSpPr>
            <p:cNvPr id="109" name="直接箭头连接符 108"/>
            <p:cNvCxnSpPr/>
            <p:nvPr/>
          </p:nvCxnSpPr>
          <p:spPr>
            <a:xfrm>
              <a:off x="9180576" y="1748869"/>
              <a:ext cx="41855" cy="2384431"/>
            </a:xfrm>
            <a:prstGeom prst="straightConnector1">
              <a:avLst/>
            </a:prstGeom>
            <a:ln w="34925">
              <a:solidFill>
                <a:srgbClr val="00206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9180575" y="2017754"/>
              <a:ext cx="1833641" cy="413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 startAt="8"/>
              </a:pPr>
              <a:r>
                <a:rPr lang="zh-CN" altLang="en-US" dirty="0" smtClean="0"/>
                <a:t>返回到③</a:t>
              </a:r>
              <a:r>
                <a:rPr lang="en-US" altLang="zh-CN" dirty="0" smtClean="0"/>
                <a:t>,</a:t>
              </a:r>
              <a:endParaRPr lang="zh-CN" altLang="en-US" b="1" dirty="0">
                <a:solidFill>
                  <a:srgbClr val="002060"/>
                </a:solidFill>
              </a:endParaRPr>
            </a:p>
          </p:txBody>
        </p:sp>
        <p:cxnSp>
          <p:nvCxnSpPr>
            <p:cNvPr id="115" name="直接箭头连接符 114"/>
            <p:cNvCxnSpPr/>
            <p:nvPr/>
          </p:nvCxnSpPr>
          <p:spPr>
            <a:xfrm flipV="1">
              <a:off x="8670277" y="1748870"/>
              <a:ext cx="510299" cy="10213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右箭头 116"/>
          <p:cNvSpPr/>
          <p:nvPr/>
        </p:nvSpPr>
        <p:spPr>
          <a:xfrm>
            <a:off x="3334229" y="3330068"/>
            <a:ext cx="283285" cy="24678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箭头连接符 118"/>
          <p:cNvCxnSpPr/>
          <p:nvPr/>
        </p:nvCxnSpPr>
        <p:spPr>
          <a:xfrm>
            <a:off x="3382824" y="1814793"/>
            <a:ext cx="0" cy="13808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5950844" y="1075637"/>
                <a:ext cx="4247253" cy="39113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844" y="1075637"/>
                <a:ext cx="4247253" cy="391133"/>
              </a:xfrm>
              <a:prstGeom prst="rect">
                <a:avLst/>
              </a:prstGeom>
              <a:blipFill rotWithShape="0">
                <a:blip r:embed="rId6"/>
                <a:stretch>
                  <a:fillRect l="-1865" t="-4615" r="-1722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组合 103"/>
          <p:cNvGrpSpPr/>
          <p:nvPr/>
        </p:nvGrpSpPr>
        <p:grpSpPr>
          <a:xfrm>
            <a:off x="877546" y="4687356"/>
            <a:ext cx="4020712" cy="1243200"/>
            <a:chOff x="877546" y="4687356"/>
            <a:chExt cx="4020712" cy="1243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/>
                <p:cNvSpPr txBox="1"/>
                <p:nvPr/>
              </p:nvSpPr>
              <p:spPr>
                <a:xfrm>
                  <a:off x="877546" y="4687356"/>
                  <a:ext cx="4020712" cy="61343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sz="1600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6" name="文本框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46" y="4687356"/>
                  <a:ext cx="4020712" cy="61343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/>
                <p:cNvSpPr/>
                <p:nvPr/>
              </p:nvSpPr>
              <p:spPr>
                <a:xfrm>
                  <a:off x="879978" y="5293009"/>
                  <a:ext cx="4014066" cy="63754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lang="en-US" altLang="zh-CN" sz="1600" dirty="0"/>
                    <a:t>+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sz="1600" dirty="0"/>
                        <m:t>+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6" name="矩形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978" y="5293009"/>
                  <a:ext cx="4014066" cy="63754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/>
              <p:cNvSpPr txBox="1"/>
              <p:nvPr/>
            </p:nvSpPr>
            <p:spPr>
              <a:xfrm>
                <a:off x="8107713" y="2910877"/>
                <a:ext cx="4049276" cy="77925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altLang="zh-CN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（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…,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1600" baseline="-25000" dirty="0"/>
              </a:p>
            </p:txBody>
          </p:sp>
        </mc:Choice>
        <mc:Fallback xmlns="">
          <p:sp>
            <p:nvSpPr>
              <p:cNvPr id="118" name="文本框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713" y="2910877"/>
                <a:ext cx="4049276" cy="779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8146602" y="4299276"/>
                <a:ext cx="3873721" cy="59298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602" y="4299276"/>
                <a:ext cx="3873721" cy="592983"/>
              </a:xfrm>
              <a:prstGeom prst="rect">
                <a:avLst/>
              </a:prstGeom>
              <a:blipFill rotWithShape="0">
                <a:blip r:embed="rId10"/>
                <a:stretch>
                  <a:fillRect l="-157" t="-60204" r="-4874" b="-95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组合 96"/>
          <p:cNvGrpSpPr/>
          <p:nvPr/>
        </p:nvGrpSpPr>
        <p:grpSpPr>
          <a:xfrm>
            <a:off x="4894044" y="5705660"/>
            <a:ext cx="2874681" cy="540012"/>
            <a:chOff x="3519512" y="6118973"/>
            <a:chExt cx="2874681" cy="540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/>
                <p:cNvSpPr/>
                <p:nvPr/>
              </p:nvSpPr>
              <p:spPr>
                <a:xfrm>
                  <a:off x="3519512" y="6118973"/>
                  <a:ext cx="2874680" cy="53476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altLang="zh-CN" sz="1600" dirty="0" smtClean="0">
                      <a:solidFill>
                        <a:srgbClr val="002060"/>
                      </a:solidFill>
                    </a:rPr>
                    <a:t>=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a14:m>
                  <a:endParaRPr lang="zh-CN" altLang="en-US" sz="1600" baseline="-25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矩形 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512" y="6118973"/>
                  <a:ext cx="2874680" cy="53476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矩形 128"/>
                <p:cNvSpPr/>
                <p:nvPr/>
              </p:nvSpPr>
              <p:spPr>
                <a:xfrm>
                  <a:off x="5280483" y="6124223"/>
                  <a:ext cx="1113710" cy="53476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altLang="zh-CN" sz="1600" dirty="0" smtClean="0">
                      <a:solidFill>
                        <a:srgbClr val="002060"/>
                      </a:solidFill>
                    </a:rPr>
                    <a:t>=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a14:m>
                  <a:endParaRPr lang="zh-CN" altLang="en-US" sz="1600" baseline="-25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矩形 1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0483" y="6124223"/>
                  <a:ext cx="1113710" cy="5347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1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0" name="文本框 129"/>
          <p:cNvSpPr txBox="1"/>
          <p:nvPr/>
        </p:nvSpPr>
        <p:spPr>
          <a:xfrm>
            <a:off x="4162437" y="113329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accent4">
                    <a:lumMod val="50000"/>
                  </a:schemeClr>
                </a:solidFill>
                <a:hlinkClick r:id="rId13" action="ppaction://hlinksldjump"/>
              </a:rPr>
              <a:t>正态分布</a:t>
            </a:r>
            <a:r>
              <a:rPr lang="zh-CN" altLang="en-US" sz="1600" dirty="0" smtClean="0">
                <a:solidFill>
                  <a:schemeClr val="accent4">
                    <a:lumMod val="50000"/>
                  </a:schemeClr>
                </a:solidFill>
              </a:rPr>
              <a:t>随机数</a:t>
            </a:r>
            <a:endParaRPr lang="zh-CN" alt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028431" y="4959181"/>
            <a:ext cx="276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</a:rPr>
              <a:t>如果</a:t>
            </a:r>
            <a:r>
              <a:rPr lang="en-US" altLang="zh-CN" b="1" dirty="0">
                <a:solidFill>
                  <a:srgbClr val="002060"/>
                </a:solidFill>
              </a:rPr>
              <a:t>C</a:t>
            </a:r>
            <a:r>
              <a:rPr lang="en-US" altLang="zh-CN" b="1" baseline="-25000" dirty="0">
                <a:solidFill>
                  <a:srgbClr val="002060"/>
                </a:solidFill>
              </a:rPr>
              <a:t>T</a:t>
            </a:r>
            <a:r>
              <a:rPr lang="zh-CN" altLang="en-US" b="1" dirty="0">
                <a:solidFill>
                  <a:srgbClr val="002060"/>
                </a:solidFill>
              </a:rPr>
              <a:t>充分小</a:t>
            </a:r>
            <a:r>
              <a:rPr lang="en-US" altLang="zh-CN" b="1" dirty="0">
                <a:solidFill>
                  <a:srgbClr val="002060"/>
                </a:solidFill>
              </a:rPr>
              <a:t>,</a:t>
            </a:r>
            <a:r>
              <a:rPr lang="zh-CN" altLang="en-US" b="1" dirty="0">
                <a:solidFill>
                  <a:srgbClr val="002060"/>
                </a:solidFill>
              </a:rPr>
              <a:t>则迭代结束</a:t>
            </a:r>
          </a:p>
        </p:txBody>
      </p:sp>
    </p:spTree>
    <p:extLst>
      <p:ext uri="{BB962C8B-B14F-4D97-AF65-F5344CB8AC3E}">
        <p14:creationId xmlns:p14="http://schemas.microsoft.com/office/powerpoint/2010/main" val="365709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113" grpId="0" animBg="1"/>
      <p:bldP spid="118" grpId="0" animBg="1"/>
      <p:bldP spid="127" grpId="0" animBg="1"/>
      <p:bldP spid="130" grpId="0"/>
      <p:bldP spid="9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梯度消失问题：</a:t>
            </a:r>
            <a:endParaRPr lang="en-US" altLang="zh-CN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/>
              <a:t>     激活函数</a:t>
            </a:r>
            <a:r>
              <a:rPr lang="zh-CN" altLang="en-US" sz="2000" dirty="0"/>
              <a:t>使用</a:t>
            </a:r>
            <a:r>
              <a:rPr lang="en-US" altLang="zh-CN" sz="2000" dirty="0"/>
              <a:t>Sigmoid </a:t>
            </a:r>
            <a:r>
              <a:rPr lang="zh-CN" altLang="en-US" sz="2000" dirty="0"/>
              <a:t>函数的时候，如果</a:t>
            </a:r>
            <a:r>
              <a:rPr lang="en-US" altLang="zh-CN" sz="2000" dirty="0"/>
              <a:t>x </a:t>
            </a:r>
            <a:r>
              <a:rPr lang="zh-CN" altLang="en-US" sz="2000" dirty="0"/>
              <a:t>趋向正负无穷的时候，会出现偏导数为零的情况。由于权重调整值趋近于</a:t>
            </a:r>
            <a:r>
              <a:rPr lang="en-US" altLang="zh-CN" sz="2000" dirty="0"/>
              <a:t>0</a:t>
            </a:r>
            <a:r>
              <a:rPr lang="zh-CN" altLang="en-US" sz="2000" dirty="0"/>
              <a:t>，所以无法调整连接权重，权重所在的单元也就不再起作用。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/>
              <a:t>      误差</a:t>
            </a:r>
            <a:r>
              <a:rPr lang="zh-CN" altLang="en-US" sz="2000" dirty="0"/>
              <a:t>反向传播算法中的梯度消失导致无法调整连接权重的问题，对于这个</a:t>
            </a:r>
            <a:r>
              <a:rPr lang="zh-CN" altLang="en-US" sz="2000" dirty="0" smtClean="0"/>
              <a:t>问题，</a:t>
            </a:r>
            <a:r>
              <a:rPr lang="zh-CN" altLang="en-US" sz="2000" dirty="0"/>
              <a:t>需要在训练的过程中合理地调整学习率</a:t>
            </a:r>
            <a:r>
              <a:rPr lang="en-US" altLang="zh-CN" sz="2000" dirty="0" smtClean="0"/>
              <a:t>η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以防止梯度消失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743201" y="3447710"/>
            <a:ext cx="6956612" cy="2541249"/>
            <a:chOff x="2770094" y="2913529"/>
            <a:chExt cx="6956612" cy="2541249"/>
          </a:xfrm>
        </p:grpSpPr>
        <p:pic>
          <p:nvPicPr>
            <p:cNvPr id="1026" name="Picture 2" descr="https://img-blog.csdn.net/20180914041742689?watermark/2/text/aHR0cHM6Ly9ibG9nLmNzZG4ubmV0L1ZpYXRvclN1bg==/font/5a6L5L2T/fontsize/400/fill/I0JBQkFCMA==/dissolve/7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" t="6836" r="888" b="13172"/>
            <a:stretch/>
          </p:blipFill>
          <p:spPr bwMode="auto">
            <a:xfrm>
              <a:off x="2770094" y="2913529"/>
              <a:ext cx="6956612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3160052" y="5030252"/>
              <a:ext cx="1984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/>
                <a:t> </a:t>
              </a:r>
              <a:r>
                <a:rPr lang="en-US" altLang="zh-CN" sz="1600" dirty="0" smtClean="0"/>
                <a:t>(a)Sigmoid </a:t>
              </a:r>
              <a:r>
                <a:rPr lang="zh-CN" altLang="en-US" sz="1600" dirty="0"/>
                <a:t>函数图像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7148935" y="5116224"/>
              <a:ext cx="22637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(b)</a:t>
              </a:r>
              <a:r>
                <a:rPr lang="zh-CN" altLang="en-US" sz="1600" dirty="0" smtClean="0"/>
                <a:t>相应的导函数</a:t>
              </a:r>
              <a:r>
                <a:rPr lang="zh-CN" altLang="en-US" sz="1600" dirty="0"/>
                <a:t>的图像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9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862181"/>
            <a:ext cx="10515600" cy="5458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正态分布（高斯分布）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正态分布曲线反映了随机变量的分布</a:t>
            </a:r>
            <a:r>
              <a:rPr lang="zh-CN" altLang="en-US" sz="2000" dirty="0" smtClean="0"/>
              <a:t>规律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一维正态分布：若随机变量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服从一个位置参数为</a:t>
            </a:r>
            <a:r>
              <a:rPr lang="en-US" altLang="zh-CN" sz="2000" dirty="0" smtClean="0"/>
              <a:t>μ</a:t>
            </a:r>
            <a:r>
              <a:rPr lang="zh-CN" altLang="en-US" sz="2000" dirty="0" smtClean="0"/>
              <a:t>，尺度参数为</a:t>
            </a:r>
            <a:r>
              <a:rPr lang="en-US" altLang="zh-CN" sz="2000" dirty="0" smtClean="0"/>
              <a:t>σ</a:t>
            </a:r>
            <a:r>
              <a:rPr lang="zh-CN" altLang="en-US" sz="2000" dirty="0" smtClean="0"/>
              <a:t>的概率分布，其概率密度函数为：</a:t>
            </a:r>
            <a:endParaRPr lang="zh-CN" altLang="en-US" sz="2000" dirty="0"/>
          </a:p>
        </p:txBody>
      </p:sp>
      <p:pic>
        <p:nvPicPr>
          <p:cNvPr id="1030" name="Picture 6" descr="https://bkimg.cdn.bcebos.com/pic/8d5494eef01f3a296457a23a9225bc315d607ca2?x-bce-process=image/watermark,g_7,image_d2F0ZXIvYmFpa2U4MA==,xp_5,yp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063" y="3240544"/>
            <a:ext cx="40671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159876" y="4645482"/>
            <a:ext cx="320601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317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12" descr="https://bkimg.cdn.bcebos.com/formula/9f7d1d2e6f98698b18cf0939756901ac.svg"/>
          <p:cNvSpPr>
            <a:spLocks noChangeAspect="1" noChangeArrowheads="1"/>
          </p:cNvSpPr>
          <p:nvPr/>
        </p:nvSpPr>
        <p:spPr bwMode="auto">
          <a:xfrm>
            <a:off x="352425" y="8621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3" descr="https://bkimg.cdn.bcebos.com/formula/b7f43d75b3354a3bb6dccf21c32bdeff.svg"/>
          <p:cNvSpPr>
            <a:spLocks noChangeAspect="1" noChangeArrowheads="1"/>
          </p:cNvSpPr>
          <p:nvPr/>
        </p:nvSpPr>
        <p:spPr bwMode="auto">
          <a:xfrm>
            <a:off x="352425" y="1303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14" descr="https://bkimg.cdn.bcebos.com/formula/29ecac7d98ef7b8b7d4399a961ff7b42.svg"/>
          <p:cNvSpPr>
            <a:spLocks noChangeAspect="1" noChangeArrowheads="1"/>
          </p:cNvSpPr>
          <p:nvPr/>
        </p:nvSpPr>
        <p:spPr bwMode="auto">
          <a:xfrm>
            <a:off x="352425" y="17448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67" y="3556799"/>
            <a:ext cx="3056129" cy="676714"/>
          </a:xfrm>
          <a:prstGeom prst="rect">
            <a:avLst/>
          </a:prstGeom>
        </p:spPr>
      </p:pic>
      <p:pic>
        <p:nvPicPr>
          <p:cNvPr id="1040" name="Picture 16" descr="https://timgsa.baidu.com/timg?image&amp;quality=80&amp;size=b9999_10000&amp;sec=1590134543989&amp;di=7e3fa7e7491b6dea40c996d9bd68e40f&amp;imgtype=0&amp;src=http%3A%2F%2Fku.90sjimg.com%2Felement_origin_min_pic%2F16%2F12%2F27%2Ffae736a7f01aced4548168b6caed42ab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339" y="5638799"/>
            <a:ext cx="681887" cy="6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交叉熵函数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5012157" y="1381668"/>
            <a:ext cx="537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所有输出中只可能一个输出为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，故可去累积和符号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352268" y="1280067"/>
                <a:ext cx="2659889" cy="1490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𝑙𝑜𝑔𝑎</m:t>
                          </m:r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yi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US" altLang="zh-CN" sz="2400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68" y="1280067"/>
                <a:ext cx="2659889" cy="1490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39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1689" y="2369024"/>
            <a:ext cx="102598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方法</a:t>
            </a:r>
            <a:r>
              <a:rPr lang="zh-CN" altLang="en-US" dirty="0" smtClean="0"/>
              <a:t>一</a:t>
            </a:r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/>
              <a:t>step_function1(x):	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if </a:t>
            </a:r>
            <a:r>
              <a:rPr lang="en-US" altLang="zh-CN" dirty="0"/>
              <a:t>x &gt; 0:		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return </a:t>
            </a:r>
            <a:r>
              <a:rPr lang="en-US" altLang="zh-CN" dirty="0"/>
              <a:t>1	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else</a:t>
            </a:r>
            <a:r>
              <a:rPr lang="en-US" altLang="zh-CN" dirty="0"/>
              <a:t>:		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return 0</a:t>
            </a:r>
          </a:p>
          <a:p>
            <a:r>
              <a:rPr lang="en-US" altLang="zh-CN" dirty="0" smtClean="0"/>
              <a:t># </a:t>
            </a:r>
            <a:r>
              <a:rPr lang="zh-CN" altLang="en-US" dirty="0"/>
              <a:t>方法二		</a:t>
            </a:r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/>
              <a:t>step_function2(x):   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return </a:t>
            </a:r>
            <a:r>
              <a:rPr lang="en-US" altLang="zh-CN" dirty="0" err="1"/>
              <a:t>np.array</a:t>
            </a:r>
            <a:r>
              <a:rPr lang="en-US" altLang="zh-CN" dirty="0"/>
              <a:t>(x&gt;0, </a:t>
            </a:r>
            <a:r>
              <a:rPr lang="en-US" altLang="zh-CN" dirty="0" err="1"/>
              <a:t>dtype</a:t>
            </a:r>
            <a:r>
              <a:rPr lang="en-US" altLang="zh-CN" dirty="0"/>
              <a:t>=np.int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x </a:t>
            </a:r>
            <a:r>
              <a:rPr lang="en-US" altLang="zh-CN" dirty="0"/>
              <a:t>= </a:t>
            </a:r>
            <a:r>
              <a:rPr lang="en-US" altLang="zh-CN" dirty="0" err="1"/>
              <a:t>np.arange</a:t>
            </a:r>
            <a:r>
              <a:rPr lang="en-US" altLang="zh-CN" dirty="0"/>
              <a:t>(-5.0, 5.0, 0.1) # </a:t>
            </a:r>
            <a:r>
              <a:rPr lang="zh-CN" altLang="en-US" dirty="0"/>
              <a:t>在</a:t>
            </a:r>
            <a:r>
              <a:rPr lang="en-US" altLang="zh-CN" dirty="0"/>
              <a:t>-0.5</a:t>
            </a:r>
            <a:r>
              <a:rPr lang="zh-CN" altLang="en-US" dirty="0"/>
              <a:t>到</a:t>
            </a:r>
            <a:r>
              <a:rPr lang="en-US" altLang="zh-CN" dirty="0"/>
              <a:t>0.5</a:t>
            </a:r>
            <a:r>
              <a:rPr lang="zh-CN" altLang="en-US" dirty="0"/>
              <a:t>的范围内，以</a:t>
            </a:r>
            <a:r>
              <a:rPr lang="en-US" altLang="zh-CN" dirty="0"/>
              <a:t>0.1</a:t>
            </a:r>
            <a:r>
              <a:rPr lang="zh-CN" altLang="en-US" dirty="0"/>
              <a:t>为单位，生成</a:t>
            </a:r>
            <a:r>
              <a:rPr lang="en-US" altLang="zh-CN" dirty="0" err="1"/>
              <a:t>NumPy</a:t>
            </a:r>
            <a:r>
              <a:rPr lang="zh-CN" altLang="en-US" dirty="0"/>
              <a:t>数组</a:t>
            </a:r>
            <a:r>
              <a:rPr lang="en-US" altLang="zh-CN" dirty="0"/>
              <a:t>([-5.0,-4.9,...,4.9</a:t>
            </a:r>
            <a:r>
              <a:rPr lang="en-US" altLang="zh-CN" dirty="0" smtClean="0"/>
              <a:t>])</a:t>
            </a:r>
          </a:p>
          <a:p>
            <a:r>
              <a:rPr lang="en-US" altLang="zh-CN" dirty="0" smtClean="0"/>
              <a:t>y </a:t>
            </a:r>
            <a:r>
              <a:rPr lang="en-US" altLang="zh-CN" dirty="0"/>
              <a:t>= step_function2(x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plt.plot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plt.ylim</a:t>
            </a:r>
            <a:r>
              <a:rPr lang="en-US" altLang="zh-CN" dirty="0"/>
              <a:t>(-0.1, 1.1) # </a:t>
            </a:r>
            <a:r>
              <a:rPr lang="zh-CN" altLang="en-US" dirty="0"/>
              <a:t>指定</a:t>
            </a:r>
            <a:r>
              <a:rPr lang="en-US" altLang="zh-CN" dirty="0"/>
              <a:t>y</a:t>
            </a:r>
            <a:r>
              <a:rPr lang="zh-CN" altLang="en-US" dirty="0"/>
              <a:t>轴的</a:t>
            </a:r>
            <a:r>
              <a:rPr lang="zh-CN" altLang="en-US" dirty="0" smtClean="0"/>
              <a:t>范围</a:t>
            </a:r>
            <a:endParaRPr lang="en-US" altLang="zh-CN" dirty="0" smtClean="0"/>
          </a:p>
          <a:p>
            <a:r>
              <a:rPr lang="en-US" altLang="zh-CN" dirty="0" err="1" smtClean="0"/>
              <a:t>plt.show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607619"/>
                <a:ext cx="10485474" cy="57142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/>
                  <a:t>激活函数：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CN" sz="24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dirty="0" smtClean="0"/>
                  <a:t>单位阶跃函数</a:t>
                </a:r>
                <a:r>
                  <a:rPr lang="en-US" altLang="zh-CN" sz="2000" dirty="0" smtClean="0"/>
                  <a:t>:</a:t>
                </a:r>
                <a:r>
                  <a:rPr lang="zh-CN" altLang="en-US" sz="2000" dirty="0" smtClean="0"/>
                  <a:t>    </a:t>
                </a:r>
                <a:endParaRPr lang="en-US" altLang="zh-CN" sz="2000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dirty="0" smtClean="0"/>
                  <a:t>     输入</a:t>
                </a:r>
                <a:r>
                  <a:rPr lang="zh-CN" altLang="en-US" sz="2000" dirty="0"/>
                  <a:t>小于等于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时，输出</a:t>
                </a:r>
                <a:r>
                  <a:rPr lang="en-US" altLang="zh-CN" sz="2000" dirty="0"/>
                  <a:t>0</a:t>
                </a:r>
                <a:r>
                  <a:rPr lang="zh-CN" altLang="en-US" sz="2000" dirty="0" smtClean="0"/>
                  <a:t>；    当</a:t>
                </a:r>
                <a:r>
                  <a:rPr lang="zh-CN" altLang="en-US" sz="2000" dirty="0"/>
                  <a:t>输入大于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时，输出</a:t>
                </a:r>
                <a:r>
                  <a:rPr lang="en-US" altLang="zh-CN" sz="2000" dirty="0"/>
                  <a:t>1</a:t>
                </a:r>
                <a:endParaRPr lang="en-US" altLang="zh-CN" sz="2000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sz="2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zh-CN" sz="2000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07619"/>
                <a:ext cx="10485474" cy="5714241"/>
              </a:xfrm>
              <a:blipFill rotWithShape="0">
                <a:blip r:embed="rId2"/>
                <a:stretch>
                  <a:fillRect l="-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8010343" y="906753"/>
            <a:ext cx="2961067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y=0     ω1x1+</a:t>
            </a:r>
            <a:r>
              <a:rPr lang="en-US" altLang="zh-CN" dirty="0"/>
              <a:t> </a:t>
            </a:r>
            <a:r>
              <a:rPr lang="en-US" altLang="zh-CN" dirty="0" smtClean="0"/>
              <a:t>ω2x2+ ω3x3&lt;=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  <a:p>
            <a:r>
              <a:rPr lang="en-US" altLang="zh-CN" dirty="0" smtClean="0"/>
              <a:t>y=1     ω1x1</a:t>
            </a:r>
            <a:r>
              <a:rPr lang="en-US" altLang="zh-CN" dirty="0"/>
              <a:t>+ ω2x2+ </a:t>
            </a:r>
            <a:r>
              <a:rPr lang="en-US" altLang="zh-CN" dirty="0" smtClean="0"/>
              <a:t>ω3x3&gt;</a:t>
            </a:r>
            <a:r>
              <a:rPr lang="en-US" altLang="zh-CN" dirty="0" smtClean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8108363" y="1574236"/>
            <a:ext cx="2862515" cy="742342"/>
            <a:chOff x="4056317" y="1854807"/>
            <a:chExt cx="2862515" cy="742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4056317" y="2227817"/>
                  <a:ext cx="2862515" cy="369332"/>
                </a:xfrm>
                <a:prstGeom prst="rect">
                  <a:avLst/>
                </a:prstGeom>
                <a:noFill/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y=</a:t>
                  </a:r>
                  <a:r>
                    <a:rPr lang="en-US" altLang="zh-CN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altLang="zh-CN" dirty="0" smtClean="0"/>
                    <a:t>( ω1x1+</a:t>
                  </a:r>
                  <a:r>
                    <a:rPr lang="en-US" altLang="zh-CN" dirty="0"/>
                    <a:t> </a:t>
                  </a:r>
                  <a:r>
                    <a:rPr lang="en-US" altLang="zh-CN" dirty="0" smtClean="0"/>
                    <a:t>ω2x2+ ω3x3-</a:t>
                  </a:r>
                  <a:r>
                    <a:rPr lang="en-US" altLang="zh-CN" dirty="0" smtClean="0">
                      <a:solidFill>
                        <a:srgbClr val="111111"/>
                      </a:solidFill>
                      <a:latin typeface="Consolas" panose="020B0609020204030204" pitchFamily="49" charset="0"/>
                    </a:rPr>
                    <a:t>θ)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6317" y="2227817"/>
                  <a:ext cx="286251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483" t="-6349" r="-847" b="-22222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下箭头 4"/>
            <p:cNvSpPr/>
            <p:nvPr/>
          </p:nvSpPr>
          <p:spPr>
            <a:xfrm>
              <a:off x="5281641" y="1854807"/>
              <a:ext cx="164640" cy="37492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936" y="2621776"/>
            <a:ext cx="21907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https://pic4.zhimg.com/80/v2-a1041435eb26ff6a38e82b355706ec37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42" y="2077794"/>
            <a:ext cx="56769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29" y="1941253"/>
            <a:ext cx="5428571" cy="3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94" y="876281"/>
            <a:ext cx="4409524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10" y="926219"/>
            <a:ext cx="3666667" cy="2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7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输出层使用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函数作为激活函数，损失函数建议采用交叉熵。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9" y="1433423"/>
            <a:ext cx="6247619" cy="4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当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=j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时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只要正向求一次得出结果，然后反向传梯度的时候，只需要将它结果减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即可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当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&lt;&gt;j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时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只要正向求一次得出结果，然后反向传梯度的时候，只需要将它结果保存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80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74" y="1633424"/>
            <a:ext cx="5533333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0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718" y="1511883"/>
            <a:ext cx="5390476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1644875" y="155433"/>
            <a:ext cx="8589300" cy="39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Full implementation of training a 2-layer Neural Network needs ~11 lines: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694625" y="5640902"/>
            <a:ext cx="7906800" cy="34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from @iamtrask, http://iamtrask.github.io/2015/07/12/basic-python-network/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503" y="1158771"/>
            <a:ext cx="8441395" cy="4147747"/>
          </a:xfrm>
          <a:prstGeom prst="rect">
            <a:avLst/>
          </a:prstGeom>
        </p:spPr>
      </p:pic>
      <p:pic>
        <p:nvPicPr>
          <p:cNvPr id="5" name="Shape 6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226" y="1604511"/>
            <a:ext cx="4236775" cy="386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60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zh-CN" sz="2000" dirty="0"/>
              <a:t>Sigmoid</a:t>
            </a:r>
            <a:r>
              <a:rPr lang="zh-CN" altLang="en-US" sz="2000" dirty="0"/>
              <a:t>型函数</a:t>
            </a:r>
            <a:r>
              <a:rPr lang="en-US" altLang="zh-CN" sz="2000" dirty="0"/>
              <a:t>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/>
              <a:t>    当输入趋近于正无穷</a:t>
            </a:r>
            <a:r>
              <a:rPr lang="en-US" altLang="zh-CN" sz="2000" dirty="0"/>
              <a:t>/</a:t>
            </a:r>
            <a:r>
              <a:rPr lang="zh-CN" altLang="en-US" sz="2000" dirty="0"/>
              <a:t>负无穷时，输出无限接近于</a:t>
            </a:r>
            <a:r>
              <a:rPr lang="en-US" altLang="zh-CN" sz="2000" dirty="0"/>
              <a:t>1/0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44" y="2092164"/>
            <a:ext cx="2913223" cy="9014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91306" y="3223261"/>
            <a:ext cx="3544100" cy="2585323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</a:t>
            </a:r>
            <a:r>
              <a:rPr lang="en-US" altLang="zh-CN" dirty="0" smtClean="0"/>
              <a:t>np</a:t>
            </a:r>
          </a:p>
          <a:p>
            <a:r>
              <a:rPr lang="en-US" altLang="zh-CN" dirty="0" smtClean="0"/>
              <a:t>import </a:t>
            </a:r>
            <a:r>
              <a:rPr lang="en-US" altLang="zh-CN" dirty="0" err="1"/>
              <a:t>matplotlib.pylab</a:t>
            </a:r>
            <a:r>
              <a:rPr lang="en-US" altLang="zh-CN" dirty="0"/>
              <a:t> as </a:t>
            </a:r>
            <a:r>
              <a:rPr lang="en-US" altLang="zh-CN" dirty="0" err="1" smtClean="0"/>
              <a:t>plt</a:t>
            </a:r>
            <a:endParaRPr lang="en-US" altLang="zh-CN" dirty="0" smtClean="0"/>
          </a:p>
          <a:p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/>
              <a:t>sigmoid(x):   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return </a:t>
            </a:r>
            <a:r>
              <a:rPr lang="en-US" altLang="zh-CN" dirty="0"/>
              <a:t>1 / (1 + </a:t>
            </a:r>
            <a:r>
              <a:rPr lang="en-US" altLang="zh-CN" dirty="0" err="1"/>
              <a:t>np.exp</a:t>
            </a:r>
            <a:r>
              <a:rPr lang="en-US" altLang="zh-CN" dirty="0"/>
              <a:t>(-x</a:t>
            </a:r>
            <a:r>
              <a:rPr lang="en-US" altLang="zh-CN" dirty="0" smtClean="0"/>
              <a:t>))</a:t>
            </a:r>
          </a:p>
          <a:p>
            <a:r>
              <a:rPr lang="en-US" altLang="zh-CN" dirty="0" smtClean="0"/>
              <a:t>x </a:t>
            </a:r>
            <a:r>
              <a:rPr lang="en-US" altLang="zh-CN" dirty="0"/>
              <a:t>= </a:t>
            </a:r>
            <a:r>
              <a:rPr lang="en-US" altLang="zh-CN" dirty="0" err="1"/>
              <a:t>np.arange</a:t>
            </a:r>
            <a:r>
              <a:rPr lang="en-US" altLang="zh-CN" dirty="0"/>
              <a:t>(-5.0, 5.0, 0.1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y </a:t>
            </a:r>
            <a:r>
              <a:rPr lang="en-US" altLang="zh-CN" dirty="0"/>
              <a:t>= sigmoid(x)# </a:t>
            </a:r>
            <a:r>
              <a:rPr lang="zh-CN" altLang="en-US" dirty="0" smtClean="0"/>
              <a:t>画图</a:t>
            </a:r>
            <a:endParaRPr lang="en-US" altLang="zh-CN" dirty="0" smtClean="0"/>
          </a:p>
          <a:p>
            <a:r>
              <a:rPr lang="en-US" altLang="zh-CN" dirty="0" err="1" smtClean="0"/>
              <a:t>plt.plot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plt.ylim</a:t>
            </a:r>
            <a:r>
              <a:rPr lang="en-US" altLang="zh-CN" dirty="0"/>
              <a:t>(-0.1, 1.1) # </a:t>
            </a:r>
            <a:r>
              <a:rPr lang="zh-CN" altLang="en-US" dirty="0"/>
              <a:t>指定</a:t>
            </a:r>
            <a:r>
              <a:rPr lang="en-US" altLang="zh-CN" dirty="0"/>
              <a:t>y</a:t>
            </a:r>
            <a:r>
              <a:rPr lang="zh-CN" altLang="en-US" dirty="0"/>
              <a:t>轴的</a:t>
            </a:r>
            <a:r>
              <a:rPr lang="zh-CN" altLang="en-US" dirty="0" smtClean="0"/>
              <a:t>范围</a:t>
            </a:r>
            <a:endParaRPr lang="en-US" altLang="zh-CN" dirty="0" smtClean="0"/>
          </a:p>
          <a:p>
            <a:r>
              <a:rPr lang="en-US" altLang="zh-CN" dirty="0" err="1" smtClean="0"/>
              <a:t>plt.show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pic>
        <p:nvPicPr>
          <p:cNvPr id="7" name="Shape 1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835" y="2022081"/>
            <a:ext cx="2765672" cy="3136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779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阶跃函数与</a:t>
            </a:r>
            <a:r>
              <a:rPr lang="en-US" altLang="zh-CN" dirty="0"/>
              <a:t>sigmoid</a:t>
            </a:r>
            <a:r>
              <a:rPr lang="zh-CN" altLang="en-US" dirty="0"/>
              <a:t>函数的</a:t>
            </a:r>
            <a:r>
              <a:rPr lang="zh-CN" altLang="en-US" dirty="0" smtClean="0"/>
              <a:t>比较</a:t>
            </a:r>
            <a:endParaRPr lang="en-US" altLang="zh-CN" dirty="0" smtClean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“平滑性”</a:t>
            </a:r>
            <a:r>
              <a:rPr lang="zh-CN" altLang="en-US" dirty="0"/>
              <a:t>不同，</a:t>
            </a:r>
            <a:r>
              <a:rPr lang="en-US" altLang="zh-CN" dirty="0"/>
              <a:t>sigmoid</a:t>
            </a:r>
            <a:r>
              <a:rPr lang="zh-CN" altLang="en-US" dirty="0"/>
              <a:t>函数是一条平滑的曲线，而阶跃函数在</a:t>
            </a:r>
            <a:r>
              <a:rPr lang="en-US" altLang="zh-CN" dirty="0"/>
              <a:t>0</a:t>
            </a:r>
            <a:r>
              <a:rPr lang="zh-CN" altLang="en-US" dirty="0"/>
              <a:t>处有突变，输出发生急剧性变化，</a:t>
            </a:r>
            <a:r>
              <a:rPr lang="en-US" altLang="zh-CN" dirty="0"/>
              <a:t>sigmoid</a:t>
            </a:r>
            <a:r>
              <a:rPr lang="zh-CN" altLang="en-US" dirty="0"/>
              <a:t>函数的平滑性对神经网络的学习具有重要意义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返回</a:t>
            </a:r>
            <a:r>
              <a:rPr lang="zh-CN" altLang="en-US" dirty="0"/>
              <a:t>值的不同，阶跃函数只能返回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sigmoid</a:t>
            </a:r>
            <a:r>
              <a:rPr lang="zh-CN" altLang="en-US" dirty="0"/>
              <a:t>函数可以返回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的任意数，这和平滑性有关，也就是说，感知机中神经元之间流动的是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的二元信号，而神经网络中流动的是连续的实值信号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二者</a:t>
            </a:r>
            <a:r>
              <a:rPr lang="zh-CN" altLang="en-US" dirty="0"/>
              <a:t>也有共同性质，输入较小时，输出接近</a:t>
            </a:r>
            <a:r>
              <a:rPr lang="en-US" altLang="zh-CN" dirty="0"/>
              <a:t>0</a:t>
            </a:r>
            <a:r>
              <a:rPr lang="zh-CN" altLang="en-US" dirty="0"/>
              <a:t>（或为</a:t>
            </a:r>
            <a:r>
              <a:rPr lang="en-US" altLang="zh-CN" dirty="0"/>
              <a:t>0</a:t>
            </a:r>
            <a:r>
              <a:rPr lang="zh-CN" altLang="en-US" dirty="0"/>
              <a:t>），随着输入增大，输出向</a:t>
            </a:r>
            <a:r>
              <a:rPr lang="en-US" altLang="zh-CN" dirty="0"/>
              <a:t>1</a:t>
            </a:r>
            <a:r>
              <a:rPr lang="zh-CN" altLang="en-US" dirty="0"/>
              <a:t>靠近（或变成</a:t>
            </a:r>
            <a:r>
              <a:rPr lang="en-US" altLang="zh-CN" dirty="0"/>
              <a:t>1</a:t>
            </a:r>
            <a:r>
              <a:rPr lang="zh-CN" altLang="en-US" dirty="0"/>
              <a:t>），也就是说，当输入信号为重要信息时，两者都会输出较大的值，当输入信号不重要的时，两者都会输出较小的值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二者</a:t>
            </a:r>
            <a:r>
              <a:rPr lang="zh-CN" altLang="en-US" dirty="0"/>
              <a:t>输出值都在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 smtClean="0"/>
              <a:t>之前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3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Tanh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41289"/>
          <a:stretch/>
        </p:blipFill>
        <p:spPr>
          <a:xfrm>
            <a:off x="1424827" y="1400961"/>
            <a:ext cx="3661359" cy="490267"/>
          </a:xfrm>
          <a:prstGeom prst="rect">
            <a:avLst/>
          </a:prstGeom>
        </p:spPr>
      </p:pic>
      <p:pic>
        <p:nvPicPr>
          <p:cNvPr id="4" name="Shape 1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891" y="1400961"/>
            <a:ext cx="2411775" cy="2336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97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zh-CN" sz="2000" dirty="0" err="1"/>
              <a:t>ReLU</a:t>
            </a:r>
            <a:r>
              <a:rPr lang="en-US" altLang="zh-CN" sz="2000" dirty="0"/>
              <a:t>:</a:t>
            </a:r>
            <a:r>
              <a:rPr lang="zh-CN" altLang="en-US" sz="2000" dirty="0"/>
              <a:t>常用</a:t>
            </a: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/>
              <a:t>    当</a:t>
            </a:r>
            <a:r>
              <a:rPr lang="zh-CN" altLang="en-US" sz="2000" dirty="0" smtClean="0"/>
              <a:t>输入</a:t>
            </a:r>
            <a:r>
              <a:rPr lang="zh-CN" altLang="en-US" sz="2000" dirty="0"/>
              <a:t>小于</a:t>
            </a:r>
            <a:r>
              <a:rPr lang="en-US" altLang="zh-CN" sz="2000" dirty="0"/>
              <a:t>0</a:t>
            </a:r>
            <a:r>
              <a:rPr lang="zh-CN" altLang="en-US" sz="2000" dirty="0"/>
              <a:t>时，输出</a:t>
            </a:r>
            <a:r>
              <a:rPr lang="en-US" altLang="zh-CN" sz="2000" dirty="0"/>
              <a:t>0</a:t>
            </a:r>
            <a:r>
              <a:rPr lang="zh-CN" altLang="en-US" sz="2000" dirty="0"/>
              <a:t>；当输入大于</a:t>
            </a:r>
            <a:r>
              <a:rPr lang="en-US" altLang="zh-CN" sz="2000" dirty="0"/>
              <a:t>0</a:t>
            </a:r>
            <a:r>
              <a:rPr lang="zh-CN" altLang="en-US" sz="2000" dirty="0"/>
              <a:t>时，输出等于</a:t>
            </a:r>
            <a:r>
              <a:rPr lang="zh-CN" altLang="en-US" sz="2000" dirty="0" smtClean="0"/>
              <a:t>输入</a:t>
            </a:r>
            <a:endParaRPr lang="en-US" altLang="zh-CN" sz="20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93" y="2026544"/>
            <a:ext cx="2095500" cy="160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246" y="2106708"/>
            <a:ext cx="2637047" cy="12959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28341" y="4071147"/>
            <a:ext cx="4748904" cy="18876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rgbClr val="C678DD"/>
                </a:solidFill>
                <a:latin typeface="Source Code Pro"/>
              </a:rPr>
              <a:t>def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61AEEE"/>
                </a:solidFill>
                <a:latin typeface="Source Code Pro"/>
              </a:rPr>
              <a:t>relu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):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endParaRPr lang="en-US" altLang="zh-CN" dirty="0" smtClean="0">
              <a:solidFill>
                <a:srgbClr val="ABB2BF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smtClean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smtClean="0">
                <a:solidFill>
                  <a:srgbClr val="C678DD"/>
                </a:solidFill>
                <a:latin typeface="Source Code Pro"/>
              </a:rPr>
              <a:t>return</a:t>
            </a:r>
            <a:r>
              <a:rPr lang="en-US" altLang="zh-CN" dirty="0" smtClean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maximum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0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endParaRPr lang="en-US" altLang="zh-CN" dirty="0" smtClean="0">
              <a:solidFill>
                <a:srgbClr val="ABB2BF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endParaRPr lang="en-US" altLang="zh-CN" dirty="0" smtClean="0">
              <a:solidFill>
                <a:srgbClr val="ABB2BF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 smtClean="0">
                <a:solidFill>
                  <a:srgbClr val="ABB2BF"/>
                </a:solidFill>
                <a:latin typeface="Source Code Pro"/>
              </a:rPr>
              <a:t>x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arange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-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5.0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5.0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0.1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endParaRPr lang="en-US" altLang="zh-CN" dirty="0" smtClean="0">
              <a:solidFill>
                <a:srgbClr val="ABB2BF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 smtClean="0">
                <a:solidFill>
                  <a:srgbClr val="ABB2BF"/>
                </a:solidFill>
                <a:latin typeface="Source Code Pro"/>
              </a:rPr>
              <a:t>y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relu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plt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plot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y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endParaRPr lang="en-US" altLang="zh-CN" dirty="0" smtClean="0">
              <a:solidFill>
                <a:srgbClr val="ABB2BF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 err="1" smtClean="0">
                <a:solidFill>
                  <a:srgbClr val="ABB2BF"/>
                </a:solidFill>
                <a:latin typeface="Source Code Pro"/>
              </a:rPr>
              <a:t>plt</a:t>
            </a:r>
            <a:r>
              <a:rPr lang="en-US" altLang="zh-CN" dirty="0" err="1" smtClean="0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 smtClean="0">
                <a:solidFill>
                  <a:srgbClr val="ABB2BF"/>
                </a:solidFill>
                <a:latin typeface="Source Code Pro"/>
              </a:rPr>
              <a:t>ylim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-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0.1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5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i="1" dirty="0">
                <a:solidFill>
                  <a:srgbClr val="5C6370"/>
                </a:solidFill>
                <a:latin typeface="Source Code Pro"/>
              </a:rPr>
              <a:t># </a:t>
            </a:r>
            <a:r>
              <a:rPr lang="zh-CN" altLang="en-US" i="1" dirty="0">
                <a:solidFill>
                  <a:srgbClr val="5C6370"/>
                </a:solidFill>
                <a:latin typeface="Source Code Pro"/>
              </a:rPr>
              <a:t>指定</a:t>
            </a:r>
            <a:r>
              <a:rPr lang="en-US" altLang="zh-CN" i="1" dirty="0">
                <a:solidFill>
                  <a:srgbClr val="5C6370"/>
                </a:solidFill>
                <a:latin typeface="Source Code Pro"/>
              </a:rPr>
              <a:t>y</a:t>
            </a:r>
            <a:r>
              <a:rPr lang="zh-CN" altLang="en-US" i="1" dirty="0">
                <a:solidFill>
                  <a:srgbClr val="5C6370"/>
                </a:solidFill>
                <a:latin typeface="Source Code Pro"/>
              </a:rPr>
              <a:t>轴的范围</a:t>
            </a:r>
            <a:r>
              <a:rPr lang="zh-CN" altLang="en-US" dirty="0">
                <a:solidFill>
                  <a:srgbClr val="ABB2BF"/>
                </a:solidFill>
                <a:latin typeface="Source Code Pro"/>
              </a:rPr>
              <a:t> </a:t>
            </a:r>
            <a:endParaRPr lang="en-US" altLang="zh-CN" dirty="0" smtClean="0">
              <a:solidFill>
                <a:srgbClr val="ABB2BF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 err="1" smtClean="0">
                <a:solidFill>
                  <a:srgbClr val="ABB2BF"/>
                </a:solidFill>
                <a:latin typeface="Source Code Pro"/>
              </a:rPr>
              <a:t>plt</a:t>
            </a:r>
            <a:r>
              <a:rPr lang="en-US" altLang="zh-CN" dirty="0" err="1" smtClean="0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 smtClean="0">
                <a:solidFill>
                  <a:srgbClr val="ABB2BF"/>
                </a:solidFill>
                <a:latin typeface="Source Code Pro"/>
              </a:rPr>
              <a:t>show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54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41432</TotalTime>
  <Words>1981</Words>
  <Application>Microsoft Office PowerPoint</Application>
  <PresentationFormat>宽屏</PresentationFormat>
  <Paragraphs>565</Paragraphs>
  <Slides>57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-apple-system</vt:lpstr>
      <vt:lpstr>等线</vt:lpstr>
      <vt:lpstr>等线 Light</vt:lpstr>
      <vt:lpstr>华文宋体</vt:lpstr>
      <vt:lpstr>宋体</vt:lpstr>
      <vt:lpstr>Arial</vt:lpstr>
      <vt:lpstr>Calibri</vt:lpstr>
      <vt:lpstr>Calibri Light</vt:lpstr>
      <vt:lpstr>Cambria Math</vt:lpstr>
      <vt:lpstr>Consolas</vt:lpstr>
      <vt:lpstr>Source Code Pro</vt:lpstr>
      <vt:lpstr>Office Theme</vt:lpstr>
      <vt:lpstr>最优化技术 -人工神经网络（ANN）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Alice</cp:lastModifiedBy>
  <cp:revision>637</cp:revision>
  <dcterms:created xsi:type="dcterms:W3CDTF">2019-12-25T10:26:10Z</dcterms:created>
  <dcterms:modified xsi:type="dcterms:W3CDTF">2022-05-07T05:41:36Z</dcterms:modified>
</cp:coreProperties>
</file>